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9" r:id="rId2"/>
    <p:sldId id="270" r:id="rId3"/>
    <p:sldId id="257" r:id="rId4"/>
    <p:sldId id="258" r:id="rId5"/>
    <p:sldId id="272" r:id="rId6"/>
    <p:sldId id="271" r:id="rId7"/>
    <p:sldId id="273" r:id="rId8"/>
    <p:sldId id="274" r:id="rId9"/>
    <p:sldId id="260" r:id="rId10"/>
    <p:sldId id="261" r:id="rId11"/>
    <p:sldId id="275" r:id="rId12"/>
    <p:sldId id="276" r:id="rId13"/>
    <p:sldId id="288" r:id="rId14"/>
    <p:sldId id="263" r:id="rId15"/>
    <p:sldId id="264" r:id="rId16"/>
    <p:sldId id="265" r:id="rId17"/>
    <p:sldId id="268" r:id="rId18"/>
    <p:sldId id="289" r:id="rId19"/>
    <p:sldId id="290" r:id="rId20"/>
    <p:sldId id="279" r:id="rId21"/>
    <p:sldId id="281" r:id="rId22"/>
    <p:sldId id="283" r:id="rId23"/>
    <p:sldId id="282" r:id="rId24"/>
    <p:sldId id="286" r:id="rId25"/>
    <p:sldId id="287" r:id="rId26"/>
    <p:sldId id="284" r:id="rId27"/>
    <p:sldId id="285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2326" autoAdjust="0"/>
  </p:normalViewPr>
  <p:slideViewPr>
    <p:cSldViewPr>
      <p:cViewPr varScale="1">
        <p:scale>
          <a:sx n="106" d="100"/>
          <a:sy n="106" d="100"/>
        </p:scale>
        <p:origin x="181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9A1A88-1305-4CFF-8120-AE6A470E3E2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5799147-D853-4F2E-B65E-490A8481D7E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Психологиялық кеңес келесі жеке жұмыс түрлерін қамтиды:</a:t>
          </a:r>
          <a:endParaRPr lang="ru-RU" sz="28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2C335D-724B-4B65-93D4-255321F0F68C}" type="parTrans" cxnId="{EF49E9F6-DF17-43D7-A2E8-37BB38C4A1AF}">
      <dgm:prSet/>
      <dgm:spPr/>
      <dgm:t>
        <a:bodyPr/>
        <a:lstStyle/>
        <a:p>
          <a:endParaRPr lang="ru-RU"/>
        </a:p>
      </dgm:t>
    </dgm:pt>
    <dgm:pt modelId="{C3FF3C90-43A6-47D4-9AB6-BF9693662133}" type="sibTrans" cxnId="{EF49E9F6-DF17-43D7-A2E8-37BB38C4A1AF}">
      <dgm:prSet/>
      <dgm:spPr/>
      <dgm:t>
        <a:bodyPr/>
        <a:lstStyle/>
        <a:p>
          <a:endParaRPr lang="ru-RU"/>
        </a:p>
      </dgm:t>
    </dgm:pt>
    <dgm:pt modelId="{73594090-DA10-4AAC-AB43-D2AE6BE69B1F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Жүргізілген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психодиагностикалық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тексерудің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нәтижелерінен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туындайтын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психологиялық-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педагогикалық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ұсыныстарды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әзірлеу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және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нақты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тұжырымдау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оларды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ересектерге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де,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балаларға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да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практикалық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іске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асыру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үшін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түсінікті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және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қол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жетімді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түрде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тиісті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ұсыныстар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ұсыну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02573C-A0BE-4BB4-B3C0-03DDE3CCEB51}" type="parTrans" cxnId="{51EE2FC9-8E18-43AE-92F8-90E28C3A38D8}">
      <dgm:prSet/>
      <dgm:spPr/>
      <dgm:t>
        <a:bodyPr/>
        <a:lstStyle/>
        <a:p>
          <a:endParaRPr lang="ru-RU"/>
        </a:p>
      </dgm:t>
    </dgm:pt>
    <dgm:pt modelId="{839F3A81-7E96-4409-90D2-A58222B20A1B}" type="sibTrans" cxnId="{51EE2FC9-8E18-43AE-92F8-90E28C3A38D8}">
      <dgm:prSet/>
      <dgm:spPr/>
      <dgm:t>
        <a:bodyPr/>
        <a:lstStyle/>
        <a:p>
          <a:endParaRPr lang="ru-RU"/>
        </a:p>
      </dgm:t>
    </dgm:pt>
    <dgm:pt modelId="{66BCB9D9-10E6-4990-86AF-E26C4E3B778F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kk-KZ" sz="1600" b="0" i="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Кеңеске мұқтаж жандармен әңгіме жүргізу. Бұл әңгімелер балалар мен ересектердің өздеріне қажетті психологиялық-педагогикалық ұсыныстар алуымен аяқталады. 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0C85D3-FD15-4A3E-963E-464C2890C27B}" type="parTrans" cxnId="{1BE7B1AC-5298-448F-9CEF-FA54BA78479A}">
      <dgm:prSet/>
      <dgm:spPr/>
      <dgm:t>
        <a:bodyPr/>
        <a:lstStyle/>
        <a:p>
          <a:endParaRPr lang="ru-RU"/>
        </a:p>
      </dgm:t>
    </dgm:pt>
    <dgm:pt modelId="{DFD0C7D2-3DCE-47D2-A143-F1FF583B5BD1}" type="sibTrans" cxnId="{1BE7B1AC-5298-448F-9CEF-FA54BA78479A}">
      <dgm:prSet/>
      <dgm:spPr/>
      <dgm:t>
        <a:bodyPr/>
        <a:lstStyle/>
        <a:p>
          <a:endParaRPr lang="ru-RU"/>
        </a:p>
      </dgm:t>
    </dgm:pt>
    <dgm:pt modelId="{E3900141-AC16-431F-913E-28AD94944AAE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3. </a:t>
          </a:r>
          <a:r>
            <a:rPr lang="kk-KZ" sz="16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Психологиялық білім беру және біліктілікті арттыру жүйелері шеңберінде жүргізілетін мұғалімдермен және ата-аналармен жұмыс. </a:t>
          </a:r>
          <a:endParaRPr lang="kk-KZ" sz="16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4D79D9-C9AA-454E-8C7C-24FCBF9E8788}" type="parTrans" cxnId="{D7852A23-F21A-4790-9AD9-92A022F4EA38}">
      <dgm:prSet/>
      <dgm:spPr/>
      <dgm:t>
        <a:bodyPr/>
        <a:lstStyle/>
        <a:p>
          <a:endParaRPr lang="ru-RU"/>
        </a:p>
      </dgm:t>
    </dgm:pt>
    <dgm:pt modelId="{2A038157-8DED-44CA-BA74-0BFCDF10D0E6}" type="sibTrans" cxnId="{D7852A23-F21A-4790-9AD9-92A022F4EA38}">
      <dgm:prSet/>
      <dgm:spPr/>
      <dgm:t>
        <a:bodyPr/>
        <a:lstStyle/>
        <a:p>
          <a:endParaRPr lang="ru-RU"/>
        </a:p>
      </dgm:t>
    </dgm:pt>
    <dgm:pt modelId="{2C6ABE8C-186B-4D76-BC35-F92E97F22E39}" type="pres">
      <dgm:prSet presAssocID="{499A1A88-1305-4CFF-8120-AE6A470E3E2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815041-CC08-4A3D-BC50-306F66272ECF}" type="pres">
      <dgm:prSet presAssocID="{B5799147-D853-4F2E-B65E-490A8481D7E3}" presName="root1" presStyleCnt="0"/>
      <dgm:spPr/>
    </dgm:pt>
    <dgm:pt modelId="{F7D7235B-BBF9-4C9F-9600-6E4E0D151A76}" type="pres">
      <dgm:prSet presAssocID="{B5799147-D853-4F2E-B65E-490A8481D7E3}" presName="LevelOneTextNode" presStyleLbl="node0" presStyleIdx="0" presStyleCnt="1" custAng="0" custScaleX="152806" custLinFactNeighborX="-22760" custLinFactNeighborY="24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90238D-8F8F-4BC6-ABBF-096BE927212A}" type="pres">
      <dgm:prSet presAssocID="{B5799147-D853-4F2E-B65E-490A8481D7E3}" presName="level2hierChild" presStyleCnt="0"/>
      <dgm:spPr/>
    </dgm:pt>
    <dgm:pt modelId="{18687045-5F94-4E73-8DEC-63B1361E8FBD}" type="pres">
      <dgm:prSet presAssocID="{4202573C-A0BE-4BB4-B3C0-03DDE3CCEB51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0E0F8D30-5113-41A5-B66F-B4E4AB52638D}" type="pres">
      <dgm:prSet presAssocID="{4202573C-A0BE-4BB4-B3C0-03DDE3CCEB51}" presName="connTx" presStyleLbl="parChTrans1D2" presStyleIdx="0" presStyleCnt="3"/>
      <dgm:spPr/>
      <dgm:t>
        <a:bodyPr/>
        <a:lstStyle/>
        <a:p>
          <a:endParaRPr lang="ru-RU"/>
        </a:p>
      </dgm:t>
    </dgm:pt>
    <dgm:pt modelId="{02DBFEAF-6D9A-40AC-AEFF-6F816C8F7128}" type="pres">
      <dgm:prSet presAssocID="{73594090-DA10-4AAC-AB43-D2AE6BE69B1F}" presName="root2" presStyleCnt="0"/>
      <dgm:spPr/>
    </dgm:pt>
    <dgm:pt modelId="{87E37AF5-6B84-48F0-9269-0F9F177979A5}" type="pres">
      <dgm:prSet presAssocID="{73594090-DA10-4AAC-AB43-D2AE6BE69B1F}" presName="LevelTwoTextNode" presStyleLbl="node2" presStyleIdx="0" presStyleCnt="3" custScaleX="127119" custScaleY="1756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725D8E-42FA-4914-8AF7-90F986936DB1}" type="pres">
      <dgm:prSet presAssocID="{73594090-DA10-4AAC-AB43-D2AE6BE69B1F}" presName="level3hierChild" presStyleCnt="0"/>
      <dgm:spPr/>
    </dgm:pt>
    <dgm:pt modelId="{9BE9294C-1BD6-4768-9515-AFD519B4E9AE}" type="pres">
      <dgm:prSet presAssocID="{A70C85D3-FD15-4A3E-963E-464C2890C27B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B1CD05FB-71B9-4897-99C6-12D5D6DFF904}" type="pres">
      <dgm:prSet presAssocID="{A70C85D3-FD15-4A3E-963E-464C2890C27B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BFE5611-6669-49CE-A04C-E06CF798E519}" type="pres">
      <dgm:prSet presAssocID="{66BCB9D9-10E6-4990-86AF-E26C4E3B778F}" presName="root2" presStyleCnt="0"/>
      <dgm:spPr/>
    </dgm:pt>
    <dgm:pt modelId="{76EBDD87-4F0D-4C4D-8577-AFC4E1EE2422}" type="pres">
      <dgm:prSet presAssocID="{66BCB9D9-10E6-4990-86AF-E26C4E3B778F}" presName="LevelTwoTextNode" presStyleLbl="node2" presStyleIdx="1" presStyleCnt="3" custScaleX="1271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4F004F-7CFA-4CC4-87C4-3ECF7E30424D}" type="pres">
      <dgm:prSet presAssocID="{66BCB9D9-10E6-4990-86AF-E26C4E3B778F}" presName="level3hierChild" presStyleCnt="0"/>
      <dgm:spPr/>
    </dgm:pt>
    <dgm:pt modelId="{0971D199-7221-4777-89E1-90A75D50F9D9}" type="pres">
      <dgm:prSet presAssocID="{894D79D9-C9AA-454E-8C7C-24FCBF9E8788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A9BF4C8A-581C-43A3-A4F9-E1B97D4AB58A}" type="pres">
      <dgm:prSet presAssocID="{894D79D9-C9AA-454E-8C7C-24FCBF9E8788}" presName="connTx" presStyleLbl="parChTrans1D2" presStyleIdx="2" presStyleCnt="3"/>
      <dgm:spPr/>
      <dgm:t>
        <a:bodyPr/>
        <a:lstStyle/>
        <a:p>
          <a:endParaRPr lang="ru-RU"/>
        </a:p>
      </dgm:t>
    </dgm:pt>
    <dgm:pt modelId="{32038F6D-DE30-414E-9884-2D72DED60B64}" type="pres">
      <dgm:prSet presAssocID="{E3900141-AC16-431F-913E-28AD94944AAE}" presName="root2" presStyleCnt="0"/>
      <dgm:spPr/>
    </dgm:pt>
    <dgm:pt modelId="{CD08B92B-FFD9-4FB9-96CE-37C1E2488CCA}" type="pres">
      <dgm:prSet presAssocID="{E3900141-AC16-431F-913E-28AD94944AAE}" presName="LevelTwoTextNode" presStyleLbl="node2" presStyleIdx="2" presStyleCnt="3" custScaleX="1271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D7F7F6-8CEA-4D55-BD78-17238EC8C637}" type="pres">
      <dgm:prSet presAssocID="{E3900141-AC16-431F-913E-28AD94944AAE}" presName="level3hierChild" presStyleCnt="0"/>
      <dgm:spPr/>
    </dgm:pt>
  </dgm:ptLst>
  <dgm:cxnLst>
    <dgm:cxn modelId="{C301EEA7-BA90-4697-86D5-2087EE312DF1}" type="presOf" srcId="{894D79D9-C9AA-454E-8C7C-24FCBF9E8788}" destId="{A9BF4C8A-581C-43A3-A4F9-E1B97D4AB58A}" srcOrd="1" destOrd="0" presId="urn:microsoft.com/office/officeart/2008/layout/HorizontalMultiLevelHierarchy"/>
    <dgm:cxn modelId="{897A3677-589D-46E7-A3F5-194D8687C729}" type="presOf" srcId="{A70C85D3-FD15-4A3E-963E-464C2890C27B}" destId="{9BE9294C-1BD6-4768-9515-AFD519B4E9AE}" srcOrd="0" destOrd="0" presId="urn:microsoft.com/office/officeart/2008/layout/HorizontalMultiLevelHierarchy"/>
    <dgm:cxn modelId="{C9C0CEEE-0474-4136-BD35-A38E08C23A21}" type="presOf" srcId="{A70C85D3-FD15-4A3E-963E-464C2890C27B}" destId="{B1CD05FB-71B9-4897-99C6-12D5D6DFF904}" srcOrd="1" destOrd="0" presId="urn:microsoft.com/office/officeart/2008/layout/HorizontalMultiLevelHierarchy"/>
    <dgm:cxn modelId="{EF49E9F6-DF17-43D7-A2E8-37BB38C4A1AF}" srcId="{499A1A88-1305-4CFF-8120-AE6A470E3E2F}" destId="{B5799147-D853-4F2E-B65E-490A8481D7E3}" srcOrd="0" destOrd="0" parTransId="{312C335D-724B-4B65-93D4-255321F0F68C}" sibTransId="{C3FF3C90-43A6-47D4-9AB6-BF9693662133}"/>
    <dgm:cxn modelId="{51EE2FC9-8E18-43AE-92F8-90E28C3A38D8}" srcId="{B5799147-D853-4F2E-B65E-490A8481D7E3}" destId="{73594090-DA10-4AAC-AB43-D2AE6BE69B1F}" srcOrd="0" destOrd="0" parTransId="{4202573C-A0BE-4BB4-B3C0-03DDE3CCEB51}" sibTransId="{839F3A81-7E96-4409-90D2-A58222B20A1B}"/>
    <dgm:cxn modelId="{7F812F06-1093-481F-9ACD-409F4A65D0F5}" type="presOf" srcId="{E3900141-AC16-431F-913E-28AD94944AAE}" destId="{CD08B92B-FFD9-4FB9-96CE-37C1E2488CCA}" srcOrd="0" destOrd="0" presId="urn:microsoft.com/office/officeart/2008/layout/HorizontalMultiLevelHierarchy"/>
    <dgm:cxn modelId="{D7852A23-F21A-4790-9AD9-92A022F4EA38}" srcId="{B5799147-D853-4F2E-B65E-490A8481D7E3}" destId="{E3900141-AC16-431F-913E-28AD94944AAE}" srcOrd="2" destOrd="0" parTransId="{894D79D9-C9AA-454E-8C7C-24FCBF9E8788}" sibTransId="{2A038157-8DED-44CA-BA74-0BFCDF10D0E6}"/>
    <dgm:cxn modelId="{B214E6EA-D8D0-4878-B70C-9554B431ADD4}" type="presOf" srcId="{B5799147-D853-4F2E-B65E-490A8481D7E3}" destId="{F7D7235B-BBF9-4C9F-9600-6E4E0D151A76}" srcOrd="0" destOrd="0" presId="urn:microsoft.com/office/officeart/2008/layout/HorizontalMultiLevelHierarchy"/>
    <dgm:cxn modelId="{01F221DB-7519-468A-86C8-F3C4DE07449D}" type="presOf" srcId="{73594090-DA10-4AAC-AB43-D2AE6BE69B1F}" destId="{87E37AF5-6B84-48F0-9269-0F9F177979A5}" srcOrd="0" destOrd="0" presId="urn:microsoft.com/office/officeart/2008/layout/HorizontalMultiLevelHierarchy"/>
    <dgm:cxn modelId="{3115390A-3220-439B-9E46-CCE76AEA2783}" type="presOf" srcId="{894D79D9-C9AA-454E-8C7C-24FCBF9E8788}" destId="{0971D199-7221-4777-89E1-90A75D50F9D9}" srcOrd="0" destOrd="0" presId="urn:microsoft.com/office/officeart/2008/layout/HorizontalMultiLevelHierarchy"/>
    <dgm:cxn modelId="{C57DD3A5-860F-4E4B-8405-C68AA43DE53B}" type="presOf" srcId="{499A1A88-1305-4CFF-8120-AE6A470E3E2F}" destId="{2C6ABE8C-186B-4D76-BC35-F92E97F22E39}" srcOrd="0" destOrd="0" presId="urn:microsoft.com/office/officeart/2008/layout/HorizontalMultiLevelHierarchy"/>
    <dgm:cxn modelId="{5CCC506A-2320-4283-A45B-FC445B85E670}" type="presOf" srcId="{66BCB9D9-10E6-4990-86AF-E26C4E3B778F}" destId="{76EBDD87-4F0D-4C4D-8577-AFC4E1EE2422}" srcOrd="0" destOrd="0" presId="urn:microsoft.com/office/officeart/2008/layout/HorizontalMultiLevelHierarchy"/>
    <dgm:cxn modelId="{1BE7B1AC-5298-448F-9CEF-FA54BA78479A}" srcId="{B5799147-D853-4F2E-B65E-490A8481D7E3}" destId="{66BCB9D9-10E6-4990-86AF-E26C4E3B778F}" srcOrd="1" destOrd="0" parTransId="{A70C85D3-FD15-4A3E-963E-464C2890C27B}" sibTransId="{DFD0C7D2-3DCE-47D2-A143-F1FF583B5BD1}"/>
    <dgm:cxn modelId="{7CF1A2F8-A7CF-4F3D-A807-EE1AD5AC34E1}" type="presOf" srcId="{4202573C-A0BE-4BB4-B3C0-03DDE3CCEB51}" destId="{18687045-5F94-4E73-8DEC-63B1361E8FBD}" srcOrd="0" destOrd="0" presId="urn:microsoft.com/office/officeart/2008/layout/HorizontalMultiLevelHierarchy"/>
    <dgm:cxn modelId="{7E83A951-5E97-4344-B004-EB86E6AF1C7E}" type="presOf" srcId="{4202573C-A0BE-4BB4-B3C0-03DDE3CCEB51}" destId="{0E0F8D30-5113-41A5-B66F-B4E4AB52638D}" srcOrd="1" destOrd="0" presId="urn:microsoft.com/office/officeart/2008/layout/HorizontalMultiLevelHierarchy"/>
    <dgm:cxn modelId="{4418B64E-9DBB-497E-A572-EFABF3956D27}" type="presParOf" srcId="{2C6ABE8C-186B-4D76-BC35-F92E97F22E39}" destId="{B1815041-CC08-4A3D-BC50-306F66272ECF}" srcOrd="0" destOrd="0" presId="urn:microsoft.com/office/officeart/2008/layout/HorizontalMultiLevelHierarchy"/>
    <dgm:cxn modelId="{5BC5009C-B825-4853-8E85-06D3BC35517B}" type="presParOf" srcId="{B1815041-CC08-4A3D-BC50-306F66272ECF}" destId="{F7D7235B-BBF9-4C9F-9600-6E4E0D151A76}" srcOrd="0" destOrd="0" presId="urn:microsoft.com/office/officeart/2008/layout/HorizontalMultiLevelHierarchy"/>
    <dgm:cxn modelId="{5EF3295F-3C77-4CF3-9C3D-9CECB195F2B7}" type="presParOf" srcId="{B1815041-CC08-4A3D-BC50-306F66272ECF}" destId="{8F90238D-8F8F-4BC6-ABBF-096BE927212A}" srcOrd="1" destOrd="0" presId="urn:microsoft.com/office/officeart/2008/layout/HorizontalMultiLevelHierarchy"/>
    <dgm:cxn modelId="{B5473A5F-89C9-44CC-AE33-0FBED74AAB20}" type="presParOf" srcId="{8F90238D-8F8F-4BC6-ABBF-096BE927212A}" destId="{18687045-5F94-4E73-8DEC-63B1361E8FBD}" srcOrd="0" destOrd="0" presId="urn:microsoft.com/office/officeart/2008/layout/HorizontalMultiLevelHierarchy"/>
    <dgm:cxn modelId="{703A8D84-0055-4509-99E8-8BF567C3D6B5}" type="presParOf" srcId="{18687045-5F94-4E73-8DEC-63B1361E8FBD}" destId="{0E0F8D30-5113-41A5-B66F-B4E4AB52638D}" srcOrd="0" destOrd="0" presId="urn:microsoft.com/office/officeart/2008/layout/HorizontalMultiLevelHierarchy"/>
    <dgm:cxn modelId="{FC266705-209B-41C0-9DE6-4BC0B8BD4F19}" type="presParOf" srcId="{8F90238D-8F8F-4BC6-ABBF-096BE927212A}" destId="{02DBFEAF-6D9A-40AC-AEFF-6F816C8F7128}" srcOrd="1" destOrd="0" presId="urn:microsoft.com/office/officeart/2008/layout/HorizontalMultiLevelHierarchy"/>
    <dgm:cxn modelId="{29A106AE-14B3-441D-BAD8-3DB2A72887D7}" type="presParOf" srcId="{02DBFEAF-6D9A-40AC-AEFF-6F816C8F7128}" destId="{87E37AF5-6B84-48F0-9269-0F9F177979A5}" srcOrd="0" destOrd="0" presId="urn:microsoft.com/office/officeart/2008/layout/HorizontalMultiLevelHierarchy"/>
    <dgm:cxn modelId="{096467CB-95EB-49A0-A475-FA900BE00C0F}" type="presParOf" srcId="{02DBFEAF-6D9A-40AC-AEFF-6F816C8F7128}" destId="{4B725D8E-42FA-4914-8AF7-90F986936DB1}" srcOrd="1" destOrd="0" presId="urn:microsoft.com/office/officeart/2008/layout/HorizontalMultiLevelHierarchy"/>
    <dgm:cxn modelId="{82B19D44-035D-486E-9240-102213AD2643}" type="presParOf" srcId="{8F90238D-8F8F-4BC6-ABBF-096BE927212A}" destId="{9BE9294C-1BD6-4768-9515-AFD519B4E9AE}" srcOrd="2" destOrd="0" presId="urn:microsoft.com/office/officeart/2008/layout/HorizontalMultiLevelHierarchy"/>
    <dgm:cxn modelId="{2F0DB553-337B-4014-93CF-BE1B8DE01392}" type="presParOf" srcId="{9BE9294C-1BD6-4768-9515-AFD519B4E9AE}" destId="{B1CD05FB-71B9-4897-99C6-12D5D6DFF904}" srcOrd="0" destOrd="0" presId="urn:microsoft.com/office/officeart/2008/layout/HorizontalMultiLevelHierarchy"/>
    <dgm:cxn modelId="{83ACA1DB-71E8-43D1-9420-5FAB0E0D530B}" type="presParOf" srcId="{8F90238D-8F8F-4BC6-ABBF-096BE927212A}" destId="{EBFE5611-6669-49CE-A04C-E06CF798E519}" srcOrd="3" destOrd="0" presId="urn:microsoft.com/office/officeart/2008/layout/HorizontalMultiLevelHierarchy"/>
    <dgm:cxn modelId="{B5B24012-6DFD-4FCB-9764-8D78556B627A}" type="presParOf" srcId="{EBFE5611-6669-49CE-A04C-E06CF798E519}" destId="{76EBDD87-4F0D-4C4D-8577-AFC4E1EE2422}" srcOrd="0" destOrd="0" presId="urn:microsoft.com/office/officeart/2008/layout/HorizontalMultiLevelHierarchy"/>
    <dgm:cxn modelId="{88388C9B-6CE5-4080-8FE1-831CC01430BA}" type="presParOf" srcId="{EBFE5611-6669-49CE-A04C-E06CF798E519}" destId="{EE4F004F-7CFA-4CC4-87C4-3ECF7E30424D}" srcOrd="1" destOrd="0" presId="urn:microsoft.com/office/officeart/2008/layout/HorizontalMultiLevelHierarchy"/>
    <dgm:cxn modelId="{EAA00F5C-13C8-4776-9D1F-FE0D0D5D3116}" type="presParOf" srcId="{8F90238D-8F8F-4BC6-ABBF-096BE927212A}" destId="{0971D199-7221-4777-89E1-90A75D50F9D9}" srcOrd="4" destOrd="0" presId="urn:microsoft.com/office/officeart/2008/layout/HorizontalMultiLevelHierarchy"/>
    <dgm:cxn modelId="{D54AC6DE-DA4E-4E37-9705-0A857682884C}" type="presParOf" srcId="{0971D199-7221-4777-89E1-90A75D50F9D9}" destId="{A9BF4C8A-581C-43A3-A4F9-E1B97D4AB58A}" srcOrd="0" destOrd="0" presId="urn:microsoft.com/office/officeart/2008/layout/HorizontalMultiLevelHierarchy"/>
    <dgm:cxn modelId="{AE81E98D-BB80-4307-B3A2-A051B3647ED9}" type="presParOf" srcId="{8F90238D-8F8F-4BC6-ABBF-096BE927212A}" destId="{32038F6D-DE30-414E-9884-2D72DED60B64}" srcOrd="5" destOrd="0" presId="urn:microsoft.com/office/officeart/2008/layout/HorizontalMultiLevelHierarchy"/>
    <dgm:cxn modelId="{8EEA9DF4-FBE7-4E7D-9BF3-299D33A23963}" type="presParOf" srcId="{32038F6D-DE30-414E-9884-2D72DED60B64}" destId="{CD08B92B-FFD9-4FB9-96CE-37C1E2488CCA}" srcOrd="0" destOrd="0" presId="urn:microsoft.com/office/officeart/2008/layout/HorizontalMultiLevelHierarchy"/>
    <dgm:cxn modelId="{EF2B831A-E013-41FA-8F7C-2281691D7770}" type="presParOf" srcId="{32038F6D-DE30-414E-9884-2D72DED60B64}" destId="{07D7F7F6-8CEA-4D55-BD78-17238EC8C63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219B67-897D-42A8-B649-CDDF432D259D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E94C82-6F76-4104-AFD3-3C0D1BFD725A}">
      <dgm:prSet phldrT="[Текст]" custT="1"/>
      <dgm:spPr/>
      <dgm:t>
        <a:bodyPr/>
        <a:lstStyle/>
        <a:p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ата-ананың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өтініші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бойынша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бала мен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ата-ананың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өзара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тиімді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әрекетін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ұйымдастыруға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консультативтік-әдістемелік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көмек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көрсетуге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байланысты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ұйымдастырылуы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418330-5E1C-462F-969E-76F59C9B9E1C}" type="parTrans" cxnId="{E887D3EC-A990-4230-82C2-93FD916F1C2C}">
      <dgm:prSet/>
      <dgm:spPr/>
      <dgm:t>
        <a:bodyPr/>
        <a:lstStyle/>
        <a:p>
          <a:endParaRPr lang="ru-RU"/>
        </a:p>
      </dgm:t>
    </dgm:pt>
    <dgm:pt modelId="{8DCE21FE-45C6-4979-8445-E52B3432A6FF}" type="sibTrans" cxnId="{E887D3EC-A990-4230-82C2-93FD916F1C2C}">
      <dgm:prSet/>
      <dgm:spPr/>
      <dgm:t>
        <a:bodyPr/>
        <a:lstStyle/>
        <a:p>
          <a:endParaRPr lang="ru-RU"/>
        </a:p>
      </dgm:t>
    </dgm:pt>
    <dgm:pt modelId="{A2AAF9D3-ED83-487D-9100-B30843C3D38C}">
      <dgm:prSet phldrT="[Текст]" custT="1"/>
      <dgm:spPr/>
      <dgm:t>
        <a:bodyPr/>
        <a:lstStyle/>
        <a:p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психологтың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бастамасымен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151B6A-C3F7-460C-A692-4787EB89BE86}" type="parTrans" cxnId="{ACC60135-0C39-4B5A-A579-AEF1ACEAD54D}">
      <dgm:prSet/>
      <dgm:spPr/>
      <dgm:t>
        <a:bodyPr/>
        <a:lstStyle/>
        <a:p>
          <a:endParaRPr lang="ru-RU"/>
        </a:p>
      </dgm:t>
    </dgm:pt>
    <dgm:pt modelId="{8DB19EFF-6F60-4478-AEB3-551019DA1B57}" type="sibTrans" cxnId="{ACC60135-0C39-4B5A-A579-AEF1ACEAD54D}">
      <dgm:prSet/>
      <dgm:spPr/>
      <dgm:t>
        <a:bodyPr/>
        <a:lstStyle/>
        <a:p>
          <a:endParaRPr lang="ru-RU"/>
        </a:p>
      </dgm:t>
    </dgm:pt>
    <dgm:pt modelId="{F802C083-F372-4EB9-BE4A-3D1F5662F621}" type="pres">
      <dgm:prSet presAssocID="{25219B67-897D-42A8-B649-CDDF432D259D}" presName="compositeShape" presStyleCnt="0">
        <dgm:presLayoutVars>
          <dgm:chMax val="2"/>
          <dgm:dir/>
          <dgm:resizeHandles val="exact"/>
        </dgm:presLayoutVars>
      </dgm:prSet>
      <dgm:spPr/>
    </dgm:pt>
    <dgm:pt modelId="{7A1E612E-D334-4A58-B52D-B46AC1AE71C8}" type="pres">
      <dgm:prSet presAssocID="{25219B67-897D-42A8-B649-CDDF432D259D}" presName="ribbon" presStyleLbl="node1" presStyleIdx="0" presStyleCn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5">
            <a:alpha val="50000"/>
          </a:schemeClr>
        </a:solidFill>
        <a:ln>
          <a:noFill/>
        </a:ln>
      </dgm:spPr>
    </dgm:pt>
    <dgm:pt modelId="{82A93045-2788-4191-95D2-CA387C48A0CA}" type="pres">
      <dgm:prSet presAssocID="{25219B67-897D-42A8-B649-CDDF432D259D}" presName="leftArrowText" presStyleLbl="node1" presStyleIdx="0" presStyleCnt="1" custScaleX="1143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797135-1F5E-4D8B-BBF6-575D2804C1BF}" type="pres">
      <dgm:prSet presAssocID="{25219B67-897D-42A8-B649-CDDF432D259D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87D3EC-A990-4230-82C2-93FD916F1C2C}" srcId="{25219B67-897D-42A8-B649-CDDF432D259D}" destId="{5BE94C82-6F76-4104-AFD3-3C0D1BFD725A}" srcOrd="0" destOrd="0" parTransId="{5A418330-5E1C-462F-969E-76F59C9B9E1C}" sibTransId="{8DCE21FE-45C6-4979-8445-E52B3432A6FF}"/>
    <dgm:cxn modelId="{CBC91758-02A0-42A1-84D4-D9BD5C4F7406}" type="presOf" srcId="{5BE94C82-6F76-4104-AFD3-3C0D1BFD725A}" destId="{82A93045-2788-4191-95D2-CA387C48A0CA}" srcOrd="0" destOrd="0" presId="urn:microsoft.com/office/officeart/2005/8/layout/arrow6"/>
    <dgm:cxn modelId="{ACC60135-0C39-4B5A-A579-AEF1ACEAD54D}" srcId="{25219B67-897D-42A8-B649-CDDF432D259D}" destId="{A2AAF9D3-ED83-487D-9100-B30843C3D38C}" srcOrd="1" destOrd="0" parTransId="{99151B6A-C3F7-460C-A692-4787EB89BE86}" sibTransId="{8DB19EFF-6F60-4478-AEB3-551019DA1B57}"/>
    <dgm:cxn modelId="{CF68264A-B38D-4676-9156-7002E1EC82E8}" type="presOf" srcId="{25219B67-897D-42A8-B649-CDDF432D259D}" destId="{F802C083-F372-4EB9-BE4A-3D1F5662F621}" srcOrd="0" destOrd="0" presId="urn:microsoft.com/office/officeart/2005/8/layout/arrow6"/>
    <dgm:cxn modelId="{943DB720-C574-4125-9EA0-5552851897DF}" type="presOf" srcId="{A2AAF9D3-ED83-487D-9100-B30843C3D38C}" destId="{C6797135-1F5E-4D8B-BBF6-575D2804C1BF}" srcOrd="0" destOrd="0" presId="urn:microsoft.com/office/officeart/2005/8/layout/arrow6"/>
    <dgm:cxn modelId="{5ACF085D-7306-4B27-8BF3-97A4AFD511F5}" type="presParOf" srcId="{F802C083-F372-4EB9-BE4A-3D1F5662F621}" destId="{7A1E612E-D334-4A58-B52D-B46AC1AE71C8}" srcOrd="0" destOrd="0" presId="urn:microsoft.com/office/officeart/2005/8/layout/arrow6"/>
    <dgm:cxn modelId="{0D6B8175-1BF5-4BBD-9D0C-6669C3EAE70D}" type="presParOf" srcId="{F802C083-F372-4EB9-BE4A-3D1F5662F621}" destId="{82A93045-2788-4191-95D2-CA387C48A0CA}" srcOrd="1" destOrd="0" presId="urn:microsoft.com/office/officeart/2005/8/layout/arrow6"/>
    <dgm:cxn modelId="{3D5E3DEA-F215-4EA3-9A37-CBFE90D29E79}" type="presParOf" srcId="{F802C083-F372-4EB9-BE4A-3D1F5662F621}" destId="{C6797135-1F5E-4D8B-BBF6-575D2804C1BF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BD68528-BE25-43EF-92A3-3394B31DEA5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2AA3EB-B6AB-4998-AB6D-61500A95B3F5}">
      <dgm:prSet phldrT="[Текст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endParaRPr lang="ru-RU" sz="1800" dirty="0"/>
        </a:p>
      </dgm:t>
    </dgm:pt>
    <dgm:pt modelId="{2FC72D85-6664-4CCF-A34F-A1650B7B7C10}" type="parTrans" cxnId="{3411697C-54BC-4986-8E4D-ABB9740B090A}">
      <dgm:prSet/>
      <dgm:spPr/>
      <dgm:t>
        <a:bodyPr/>
        <a:lstStyle/>
        <a:p>
          <a:endParaRPr lang="ru-RU"/>
        </a:p>
      </dgm:t>
    </dgm:pt>
    <dgm:pt modelId="{0826B815-C781-4E7A-987A-77C38B122E4E}" type="sibTrans" cxnId="{3411697C-54BC-4986-8E4D-ABB9740B090A}">
      <dgm:prSet/>
      <dgm:spPr/>
      <dgm:t>
        <a:bodyPr/>
        <a:lstStyle/>
        <a:p>
          <a:endParaRPr lang="ru-RU"/>
        </a:p>
      </dgm:t>
    </dgm:pt>
    <dgm:pt modelId="{07B81944-0159-455E-8C91-F1D8ACFE00B3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Карталар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өздігінен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ашық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түрде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таңдалуы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мүмкін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олар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төңкерілген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кезде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және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клиент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суреттерді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көрмегенде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соқыр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түрде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таңдалуы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мүмкін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65E972-871E-4F24-AEFA-35B24CA36C1C}" type="parTrans" cxnId="{68B29FF5-7F70-40DC-B4D3-F81759A58955}">
      <dgm:prSet/>
      <dgm:spPr/>
      <dgm:t>
        <a:bodyPr/>
        <a:lstStyle/>
        <a:p>
          <a:endParaRPr lang="ru-RU"/>
        </a:p>
      </dgm:t>
    </dgm:pt>
    <dgm:pt modelId="{670A008D-31E5-4672-B369-F689D4E1CB8F}" type="sibTrans" cxnId="{68B29FF5-7F70-40DC-B4D3-F81759A58955}">
      <dgm:prSet/>
      <dgm:spPr/>
      <dgm:t>
        <a:bodyPr/>
        <a:lstStyle/>
        <a:p>
          <a:endParaRPr lang="ru-RU"/>
        </a:p>
      </dgm:t>
    </dgm:pt>
    <dgm:pt modelId="{755D7BB9-AF87-40DE-9DB2-671E71B601B1}">
      <dgm:prSet phldrT="[Текст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Басқа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адамның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карталарын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түсіндіруден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аулақ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болу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керек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Әркім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таңдалған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картаны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өзгерте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алады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немесе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себебін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түсіндірместен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сөйлеу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мүмкіндігін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жіберуі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мүмкін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  </a:t>
          </a:r>
          <a:endParaRPr lang="ru-RU" sz="1800" dirty="0">
            <a:solidFill>
              <a:schemeClr val="tx1"/>
            </a:solidFill>
          </a:endParaRPr>
        </a:p>
      </dgm:t>
    </dgm:pt>
    <dgm:pt modelId="{0640A457-43F9-413A-AB12-613EB944EAC3}" type="parTrans" cxnId="{3A182003-4C6D-4771-B818-489CA878D297}">
      <dgm:prSet/>
      <dgm:spPr/>
      <dgm:t>
        <a:bodyPr/>
        <a:lstStyle/>
        <a:p>
          <a:endParaRPr lang="ru-RU"/>
        </a:p>
      </dgm:t>
    </dgm:pt>
    <dgm:pt modelId="{DC0AA189-8183-4166-B162-908F79FD4091}" type="sibTrans" cxnId="{3A182003-4C6D-4771-B818-489CA878D297}">
      <dgm:prSet/>
      <dgm:spPr/>
      <dgm:t>
        <a:bodyPr/>
        <a:lstStyle/>
        <a:p>
          <a:endParaRPr lang="ru-RU"/>
        </a:p>
      </dgm:t>
    </dgm:pt>
    <dgm:pt modelId="{68E07C69-3D09-4C52-B19C-EC6F43F9368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Карталардағы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суретті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символ немесе метафора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ретінде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түсіндіруге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болады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Карталарды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түсіндіруде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тура болу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қажет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емес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800" dirty="0"/>
        </a:p>
      </dgm:t>
    </dgm:pt>
    <dgm:pt modelId="{5FE0568A-A99B-481C-B238-61E324AD03B4}" type="parTrans" cxnId="{7046B241-A6B9-4EA6-8948-DA5A6BD4324F}">
      <dgm:prSet/>
      <dgm:spPr/>
      <dgm:t>
        <a:bodyPr/>
        <a:lstStyle/>
        <a:p>
          <a:endParaRPr lang="ru-RU"/>
        </a:p>
      </dgm:t>
    </dgm:pt>
    <dgm:pt modelId="{BEBF2456-F470-4474-9B04-F8B7276DC50E}" type="sibTrans" cxnId="{7046B241-A6B9-4EA6-8948-DA5A6BD4324F}">
      <dgm:prSet/>
      <dgm:spPr/>
      <dgm:t>
        <a:bodyPr/>
        <a:lstStyle/>
        <a:p>
          <a:endParaRPr lang="ru-RU"/>
        </a:p>
      </dgm:t>
    </dgm:pt>
    <dgm:pt modelId="{8E5126D9-D54E-4B7C-97E7-98F5045DCCD6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Сіз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кез-келген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себеппен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жарамсыз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деп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саналатын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кез-келген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карталарды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сұрыптай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аласыз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Карта-бұл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соңғы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оқиға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емес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клиент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суретті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тура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және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бейнелі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түрде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аяқтай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алады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7B2652EA-71C0-411B-A741-F5A4523DEAD2}" type="parTrans" cxnId="{41A922FC-CC93-49F8-A520-1A47316B97CC}">
      <dgm:prSet/>
      <dgm:spPr/>
      <dgm:t>
        <a:bodyPr/>
        <a:lstStyle/>
        <a:p>
          <a:endParaRPr lang="ru-RU"/>
        </a:p>
      </dgm:t>
    </dgm:pt>
    <dgm:pt modelId="{88C10F46-ADFF-425F-A3EA-06C22C4AD018}" type="sibTrans" cxnId="{41A922FC-CC93-49F8-A520-1A47316B97CC}">
      <dgm:prSet/>
      <dgm:spPr/>
      <dgm:t>
        <a:bodyPr/>
        <a:lstStyle/>
        <a:p>
          <a:endParaRPr lang="ru-RU"/>
        </a:p>
      </dgm:t>
    </dgm:pt>
    <dgm:pt modelId="{8EAF6EE1-E820-44C4-AEC5-DF98D2881840}">
      <dgm:prSet/>
      <dgm:spPr/>
    </dgm:pt>
    <dgm:pt modelId="{927C2C70-076C-4911-926E-6FF391318BD7}" type="parTrans" cxnId="{D7C39CE3-EA53-4A8D-AE71-68EEBEB84E4A}">
      <dgm:prSet/>
      <dgm:spPr/>
      <dgm:t>
        <a:bodyPr/>
        <a:lstStyle/>
        <a:p>
          <a:endParaRPr lang="ru-RU"/>
        </a:p>
      </dgm:t>
    </dgm:pt>
    <dgm:pt modelId="{39F1004B-7EB4-4C55-92F3-C1F51C3ABA28}" type="sibTrans" cxnId="{D7C39CE3-EA53-4A8D-AE71-68EEBEB84E4A}">
      <dgm:prSet/>
      <dgm:spPr/>
      <dgm:t>
        <a:bodyPr/>
        <a:lstStyle/>
        <a:p>
          <a:endParaRPr lang="ru-RU"/>
        </a:p>
      </dgm:t>
    </dgm:pt>
    <dgm:pt modelId="{19E7AE27-1D77-4502-B6B2-83A8BE297127}" type="pres">
      <dgm:prSet presAssocID="{CBD68528-BE25-43EF-92A3-3394B31DEA5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6298ED4-819B-41A9-9FF1-B871B1CB22C3}" type="pres">
      <dgm:prSet presAssocID="{CBD68528-BE25-43EF-92A3-3394B31DEA57}" presName="matrix" presStyleCnt="0"/>
      <dgm:spPr/>
    </dgm:pt>
    <dgm:pt modelId="{0279070E-A672-425F-9E15-C3A58D264431}" type="pres">
      <dgm:prSet presAssocID="{CBD68528-BE25-43EF-92A3-3394B31DEA57}" presName="tile1" presStyleLbl="node1" presStyleIdx="0" presStyleCnt="4"/>
      <dgm:spPr/>
      <dgm:t>
        <a:bodyPr/>
        <a:lstStyle/>
        <a:p>
          <a:endParaRPr lang="ru-RU"/>
        </a:p>
      </dgm:t>
    </dgm:pt>
    <dgm:pt modelId="{07E2ABA0-1FB5-45EB-BE20-83BD52066865}" type="pres">
      <dgm:prSet presAssocID="{CBD68528-BE25-43EF-92A3-3394B31DEA5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B47933-39DA-4532-897A-83A28026B090}" type="pres">
      <dgm:prSet presAssocID="{CBD68528-BE25-43EF-92A3-3394B31DEA57}" presName="tile2" presStyleLbl="node1" presStyleIdx="1" presStyleCnt="4"/>
      <dgm:spPr/>
      <dgm:t>
        <a:bodyPr/>
        <a:lstStyle/>
        <a:p>
          <a:endParaRPr lang="ru-RU"/>
        </a:p>
      </dgm:t>
    </dgm:pt>
    <dgm:pt modelId="{CE0A52C5-5ED7-483D-A395-C43C343D179B}" type="pres">
      <dgm:prSet presAssocID="{CBD68528-BE25-43EF-92A3-3394B31DEA5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AABBE1-0B6B-45D8-9C0D-9B95F576346B}" type="pres">
      <dgm:prSet presAssocID="{CBD68528-BE25-43EF-92A3-3394B31DEA57}" presName="tile3" presStyleLbl="node1" presStyleIdx="2" presStyleCnt="4"/>
      <dgm:spPr/>
      <dgm:t>
        <a:bodyPr/>
        <a:lstStyle/>
        <a:p>
          <a:endParaRPr lang="ru-RU"/>
        </a:p>
      </dgm:t>
    </dgm:pt>
    <dgm:pt modelId="{33C4A8EA-77C9-46D4-9845-E27CD4EB5D43}" type="pres">
      <dgm:prSet presAssocID="{CBD68528-BE25-43EF-92A3-3394B31DEA5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7DA7FD-99AD-4CCF-BE7E-7C25D69C56BB}" type="pres">
      <dgm:prSet presAssocID="{CBD68528-BE25-43EF-92A3-3394B31DEA57}" presName="tile4" presStyleLbl="node1" presStyleIdx="3" presStyleCnt="4"/>
      <dgm:spPr/>
      <dgm:t>
        <a:bodyPr/>
        <a:lstStyle/>
        <a:p>
          <a:endParaRPr lang="ru-RU"/>
        </a:p>
      </dgm:t>
    </dgm:pt>
    <dgm:pt modelId="{603CD563-DE4D-4936-A146-CD8940ACCE82}" type="pres">
      <dgm:prSet presAssocID="{CBD68528-BE25-43EF-92A3-3394B31DEA5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30669C-DFEC-4A8C-94EA-6F53FBFFAB96}" type="pres">
      <dgm:prSet presAssocID="{CBD68528-BE25-43EF-92A3-3394B31DEA57}" presName="centerTile" presStyleLbl="fgShp" presStyleIdx="0" presStyleCnt="1" custScaleX="18787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6368EEA-571D-4CE6-8DFA-14E8F6FEE0FC}" type="presOf" srcId="{755D7BB9-AF87-40DE-9DB2-671E71B601B1}" destId="{CE0A52C5-5ED7-483D-A395-C43C343D179B}" srcOrd="1" destOrd="0" presId="urn:microsoft.com/office/officeart/2005/8/layout/matrix1"/>
    <dgm:cxn modelId="{3A182003-4C6D-4771-B818-489CA878D297}" srcId="{F72AA3EB-B6AB-4998-AB6D-61500A95B3F5}" destId="{755D7BB9-AF87-40DE-9DB2-671E71B601B1}" srcOrd="1" destOrd="0" parTransId="{0640A457-43F9-413A-AB12-613EB944EAC3}" sibTransId="{DC0AA189-8183-4166-B162-908F79FD4091}"/>
    <dgm:cxn modelId="{537889F4-2273-4A53-9AC8-1C01AE32970A}" type="presOf" srcId="{07B81944-0159-455E-8C91-F1D8ACFE00B3}" destId="{0279070E-A672-425F-9E15-C3A58D264431}" srcOrd="0" destOrd="0" presId="urn:microsoft.com/office/officeart/2005/8/layout/matrix1"/>
    <dgm:cxn modelId="{D7C39CE3-EA53-4A8D-AE71-68EEBEB84E4A}" srcId="{CBD68528-BE25-43EF-92A3-3394B31DEA57}" destId="{8EAF6EE1-E820-44C4-AEC5-DF98D2881840}" srcOrd="1" destOrd="0" parTransId="{927C2C70-076C-4911-926E-6FF391318BD7}" sibTransId="{39F1004B-7EB4-4C55-92F3-C1F51C3ABA28}"/>
    <dgm:cxn modelId="{122446C0-BF51-4C99-B1D0-47BEB7D7C8D3}" type="presOf" srcId="{755D7BB9-AF87-40DE-9DB2-671E71B601B1}" destId="{48B47933-39DA-4532-897A-83A28026B090}" srcOrd="0" destOrd="0" presId="urn:microsoft.com/office/officeart/2005/8/layout/matrix1"/>
    <dgm:cxn modelId="{7F9E5433-603A-4685-9183-1576E81157A6}" type="presOf" srcId="{8E5126D9-D54E-4B7C-97E7-98F5045DCCD6}" destId="{2D7DA7FD-99AD-4CCF-BE7E-7C25D69C56BB}" srcOrd="0" destOrd="0" presId="urn:microsoft.com/office/officeart/2005/8/layout/matrix1"/>
    <dgm:cxn modelId="{BC44C83A-F754-49D4-BA73-ACF8164DCBCD}" type="presOf" srcId="{68E07C69-3D09-4C52-B19C-EC6F43F9368E}" destId="{04AABBE1-0B6B-45D8-9C0D-9B95F576346B}" srcOrd="0" destOrd="0" presId="urn:microsoft.com/office/officeart/2005/8/layout/matrix1"/>
    <dgm:cxn modelId="{68B29FF5-7F70-40DC-B4D3-F81759A58955}" srcId="{F72AA3EB-B6AB-4998-AB6D-61500A95B3F5}" destId="{07B81944-0159-455E-8C91-F1D8ACFE00B3}" srcOrd="0" destOrd="0" parTransId="{BC65E972-871E-4F24-AEFA-35B24CA36C1C}" sibTransId="{670A008D-31E5-4672-B369-F689D4E1CB8F}"/>
    <dgm:cxn modelId="{12755580-84ED-476A-9878-59E108382B15}" type="presOf" srcId="{07B81944-0159-455E-8C91-F1D8ACFE00B3}" destId="{07E2ABA0-1FB5-45EB-BE20-83BD52066865}" srcOrd="1" destOrd="0" presId="urn:microsoft.com/office/officeart/2005/8/layout/matrix1"/>
    <dgm:cxn modelId="{74954E2A-D470-42C0-9D38-839BAE0FF676}" type="presOf" srcId="{8E5126D9-D54E-4B7C-97E7-98F5045DCCD6}" destId="{603CD563-DE4D-4936-A146-CD8940ACCE82}" srcOrd="1" destOrd="0" presId="urn:microsoft.com/office/officeart/2005/8/layout/matrix1"/>
    <dgm:cxn modelId="{E7DCEFE6-7820-46A1-9F87-24EA3BED32F7}" type="presOf" srcId="{CBD68528-BE25-43EF-92A3-3394B31DEA57}" destId="{19E7AE27-1D77-4502-B6B2-83A8BE297127}" srcOrd="0" destOrd="0" presId="urn:microsoft.com/office/officeart/2005/8/layout/matrix1"/>
    <dgm:cxn modelId="{A3103E95-3494-4DF7-A1C8-00970F2B0C0D}" type="presOf" srcId="{F72AA3EB-B6AB-4998-AB6D-61500A95B3F5}" destId="{AD30669C-DFEC-4A8C-94EA-6F53FBFFAB96}" srcOrd="0" destOrd="0" presId="urn:microsoft.com/office/officeart/2005/8/layout/matrix1"/>
    <dgm:cxn modelId="{7046B241-A6B9-4EA6-8948-DA5A6BD4324F}" srcId="{F72AA3EB-B6AB-4998-AB6D-61500A95B3F5}" destId="{68E07C69-3D09-4C52-B19C-EC6F43F9368E}" srcOrd="2" destOrd="0" parTransId="{5FE0568A-A99B-481C-B238-61E324AD03B4}" sibTransId="{BEBF2456-F470-4474-9B04-F8B7276DC50E}"/>
    <dgm:cxn modelId="{3411697C-54BC-4986-8E4D-ABB9740B090A}" srcId="{CBD68528-BE25-43EF-92A3-3394B31DEA57}" destId="{F72AA3EB-B6AB-4998-AB6D-61500A95B3F5}" srcOrd="0" destOrd="0" parTransId="{2FC72D85-6664-4CCF-A34F-A1650B7B7C10}" sibTransId="{0826B815-C781-4E7A-987A-77C38B122E4E}"/>
    <dgm:cxn modelId="{41A922FC-CC93-49F8-A520-1A47316B97CC}" srcId="{F72AA3EB-B6AB-4998-AB6D-61500A95B3F5}" destId="{8E5126D9-D54E-4B7C-97E7-98F5045DCCD6}" srcOrd="3" destOrd="0" parTransId="{7B2652EA-71C0-411B-A741-F5A4523DEAD2}" sibTransId="{88C10F46-ADFF-425F-A3EA-06C22C4AD018}"/>
    <dgm:cxn modelId="{5BFE86EB-31A4-4AFB-BD5A-EB8FCA1E2B49}" type="presOf" srcId="{68E07C69-3D09-4C52-B19C-EC6F43F9368E}" destId="{33C4A8EA-77C9-46D4-9845-E27CD4EB5D43}" srcOrd="1" destOrd="0" presId="urn:microsoft.com/office/officeart/2005/8/layout/matrix1"/>
    <dgm:cxn modelId="{90B805B7-BDBB-40E5-B5AD-049CDC26BA5A}" type="presParOf" srcId="{19E7AE27-1D77-4502-B6B2-83A8BE297127}" destId="{86298ED4-819B-41A9-9FF1-B871B1CB22C3}" srcOrd="0" destOrd="0" presId="urn:microsoft.com/office/officeart/2005/8/layout/matrix1"/>
    <dgm:cxn modelId="{985E1C09-189F-478B-AEF4-D0D214799B98}" type="presParOf" srcId="{86298ED4-819B-41A9-9FF1-B871B1CB22C3}" destId="{0279070E-A672-425F-9E15-C3A58D264431}" srcOrd="0" destOrd="0" presId="urn:microsoft.com/office/officeart/2005/8/layout/matrix1"/>
    <dgm:cxn modelId="{9CE41A80-009B-43B4-8D75-F591FBEAC561}" type="presParOf" srcId="{86298ED4-819B-41A9-9FF1-B871B1CB22C3}" destId="{07E2ABA0-1FB5-45EB-BE20-83BD52066865}" srcOrd="1" destOrd="0" presId="urn:microsoft.com/office/officeart/2005/8/layout/matrix1"/>
    <dgm:cxn modelId="{0D517B01-EFCE-45F6-AB61-79D4FF4C8D3C}" type="presParOf" srcId="{86298ED4-819B-41A9-9FF1-B871B1CB22C3}" destId="{48B47933-39DA-4532-897A-83A28026B090}" srcOrd="2" destOrd="0" presId="urn:microsoft.com/office/officeart/2005/8/layout/matrix1"/>
    <dgm:cxn modelId="{FEA9AB9B-91F3-4CE3-8E0F-3F1DA873B13A}" type="presParOf" srcId="{86298ED4-819B-41A9-9FF1-B871B1CB22C3}" destId="{CE0A52C5-5ED7-483D-A395-C43C343D179B}" srcOrd="3" destOrd="0" presId="urn:microsoft.com/office/officeart/2005/8/layout/matrix1"/>
    <dgm:cxn modelId="{D29347DD-8830-4802-BE37-F7882380ABF5}" type="presParOf" srcId="{86298ED4-819B-41A9-9FF1-B871B1CB22C3}" destId="{04AABBE1-0B6B-45D8-9C0D-9B95F576346B}" srcOrd="4" destOrd="0" presId="urn:microsoft.com/office/officeart/2005/8/layout/matrix1"/>
    <dgm:cxn modelId="{3E24CC87-8966-4151-A3A8-691D3157A5BA}" type="presParOf" srcId="{86298ED4-819B-41A9-9FF1-B871B1CB22C3}" destId="{33C4A8EA-77C9-46D4-9845-E27CD4EB5D43}" srcOrd="5" destOrd="0" presId="urn:microsoft.com/office/officeart/2005/8/layout/matrix1"/>
    <dgm:cxn modelId="{B5BBC2F5-2222-49DA-9108-0E7C26241683}" type="presParOf" srcId="{86298ED4-819B-41A9-9FF1-B871B1CB22C3}" destId="{2D7DA7FD-99AD-4CCF-BE7E-7C25D69C56BB}" srcOrd="6" destOrd="0" presId="urn:microsoft.com/office/officeart/2005/8/layout/matrix1"/>
    <dgm:cxn modelId="{2EC89670-FC13-48D3-9145-2A47FBF6FE27}" type="presParOf" srcId="{86298ED4-819B-41A9-9FF1-B871B1CB22C3}" destId="{603CD563-DE4D-4936-A146-CD8940ACCE82}" srcOrd="7" destOrd="0" presId="urn:microsoft.com/office/officeart/2005/8/layout/matrix1"/>
    <dgm:cxn modelId="{B7CE37ED-3340-47F8-A64F-B15A79D7699B}" type="presParOf" srcId="{19E7AE27-1D77-4502-B6B2-83A8BE297127}" destId="{AD30669C-DFEC-4A8C-94EA-6F53FBFFAB9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71D199-7221-4777-89E1-90A75D50F9D9}">
      <dsp:nvSpPr>
        <dsp:cNvPr id="0" name=""/>
        <dsp:cNvSpPr/>
      </dsp:nvSpPr>
      <dsp:spPr>
        <a:xfrm>
          <a:off x="1808403" y="2849868"/>
          <a:ext cx="953165" cy="17510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76582" y="0"/>
              </a:lnTo>
              <a:lnTo>
                <a:pt x="476582" y="1751094"/>
              </a:lnTo>
              <a:lnTo>
                <a:pt x="953165" y="17510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235143" y="3675573"/>
        <a:ext cx="99685" cy="99685"/>
      </dsp:txXfrm>
    </dsp:sp>
    <dsp:sp modelId="{9BE9294C-1BD6-4768-9515-AFD519B4E9AE}">
      <dsp:nvSpPr>
        <dsp:cNvPr id="0" name=""/>
        <dsp:cNvSpPr/>
      </dsp:nvSpPr>
      <dsp:spPr>
        <a:xfrm>
          <a:off x="1808403" y="2849868"/>
          <a:ext cx="953165" cy="4026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76582" y="0"/>
              </a:lnTo>
              <a:lnTo>
                <a:pt x="476582" y="402682"/>
              </a:lnTo>
              <a:lnTo>
                <a:pt x="953165" y="4026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59117" y="3025341"/>
        <a:ext cx="51736" cy="51736"/>
      </dsp:txXfrm>
    </dsp:sp>
    <dsp:sp modelId="{18687045-5F94-4E73-8DEC-63B1361E8FBD}">
      <dsp:nvSpPr>
        <dsp:cNvPr id="0" name=""/>
        <dsp:cNvSpPr/>
      </dsp:nvSpPr>
      <dsp:spPr>
        <a:xfrm>
          <a:off x="1808403" y="1495903"/>
          <a:ext cx="953165" cy="1353965"/>
        </a:xfrm>
        <a:custGeom>
          <a:avLst/>
          <a:gdLst/>
          <a:ahLst/>
          <a:cxnLst/>
          <a:rect l="0" t="0" r="0" b="0"/>
          <a:pathLst>
            <a:path>
              <a:moveTo>
                <a:pt x="0" y="1353965"/>
              </a:moveTo>
              <a:lnTo>
                <a:pt x="476582" y="1353965"/>
              </a:lnTo>
              <a:lnTo>
                <a:pt x="476582" y="0"/>
              </a:lnTo>
              <a:lnTo>
                <a:pt x="95316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43590" y="2131490"/>
        <a:ext cx="82791" cy="82791"/>
      </dsp:txXfrm>
    </dsp:sp>
    <dsp:sp modelId="{F7D7235B-BBF9-4C9F-9600-6E4E0D151A76}">
      <dsp:nvSpPr>
        <dsp:cNvPr id="0" name=""/>
        <dsp:cNvSpPr/>
      </dsp:nvSpPr>
      <dsp:spPr>
        <a:xfrm rot="16200000">
          <a:off x="-1854542" y="2025686"/>
          <a:ext cx="5677526" cy="1648364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Психологиялық кеңес келесі жеке жұмыс түрлерін қамтиды:</a:t>
          </a:r>
          <a:endParaRPr lang="ru-RU" sz="28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1854542" y="2025686"/>
        <a:ext cx="5677526" cy="1648364"/>
      </dsp:txXfrm>
    </dsp:sp>
    <dsp:sp modelId="{87E37AF5-6B84-48F0-9269-0F9F177979A5}">
      <dsp:nvSpPr>
        <dsp:cNvPr id="0" name=""/>
        <dsp:cNvSpPr/>
      </dsp:nvSpPr>
      <dsp:spPr>
        <a:xfrm>
          <a:off x="2761569" y="548303"/>
          <a:ext cx="4497768" cy="1895199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Жүргізілген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психодиагностикалық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тексерудің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нәтижелерінен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туындайтын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психологиялық-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педагогикалық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ұсыныстарды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әзірлеу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және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нақты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тұжырымдау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оларды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ересектерге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де,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балаларға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да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практикалық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іске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асыру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үшін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түсінікті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және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қол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жетімді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түрде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тиісті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ұсыныстар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ұсыну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61569" y="548303"/>
        <a:ext cx="4497768" cy="1895199"/>
      </dsp:txXfrm>
    </dsp:sp>
    <dsp:sp modelId="{76EBDD87-4F0D-4C4D-8577-AFC4E1EE2422}">
      <dsp:nvSpPr>
        <dsp:cNvPr id="0" name=""/>
        <dsp:cNvSpPr/>
      </dsp:nvSpPr>
      <dsp:spPr>
        <a:xfrm>
          <a:off x="2761569" y="2713185"/>
          <a:ext cx="4497768" cy="1078730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kk-KZ" sz="1600" b="0" i="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Кеңеске мұқтаж жандармен әңгіме жүргізу. Бұл әңгімелер балалар мен ересектердің өздеріне қажетті психологиялық-педагогикалық ұсыныстар алуымен аяқталады. 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61569" y="2713185"/>
        <a:ext cx="4497768" cy="1078730"/>
      </dsp:txXfrm>
    </dsp:sp>
    <dsp:sp modelId="{CD08B92B-FFD9-4FB9-96CE-37C1E2488CCA}">
      <dsp:nvSpPr>
        <dsp:cNvPr id="0" name=""/>
        <dsp:cNvSpPr/>
      </dsp:nvSpPr>
      <dsp:spPr>
        <a:xfrm>
          <a:off x="2761569" y="4061598"/>
          <a:ext cx="4497768" cy="1078730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3. </a:t>
          </a:r>
          <a:r>
            <a:rPr lang="kk-KZ" sz="16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Психологиялық білім беру және біліктілікті арттыру жүйелері шеңберінде жүргізілетін мұғалімдермен және ата-аналармен жұмыс. </a:t>
          </a:r>
          <a:endParaRPr lang="kk-KZ" sz="1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61569" y="4061598"/>
        <a:ext cx="4497768" cy="10787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1E612E-D334-4A58-B52D-B46AC1AE71C8}">
      <dsp:nvSpPr>
        <dsp:cNvPr id="0" name=""/>
        <dsp:cNvSpPr/>
      </dsp:nvSpPr>
      <dsp:spPr>
        <a:xfrm>
          <a:off x="0" y="669776"/>
          <a:ext cx="8892480" cy="3556991"/>
        </a:xfrm>
        <a:prstGeom prst="leftRightRibbon">
          <a:avLst/>
        </a:prstGeom>
        <a:solidFill>
          <a:schemeClr val="accent5">
            <a:alpha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A93045-2788-4191-95D2-CA387C48A0CA}">
      <dsp:nvSpPr>
        <dsp:cNvPr id="0" name=""/>
        <dsp:cNvSpPr/>
      </dsp:nvSpPr>
      <dsp:spPr>
        <a:xfrm>
          <a:off x="856751" y="1292249"/>
          <a:ext cx="3355210" cy="17429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ата-ананың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өтініші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бойынша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бала мен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ата-ананың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өзара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тиімді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әрекетін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ұйымдастыруға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консультативтік-әдістемелік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көмек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көрсетуге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байланысты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ұйымдастырылуы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56751" y="1292249"/>
        <a:ext cx="3355210" cy="1742926"/>
      </dsp:txXfrm>
    </dsp:sp>
    <dsp:sp modelId="{C6797135-1F5E-4D8B-BBF6-575D2804C1BF}">
      <dsp:nvSpPr>
        <dsp:cNvPr id="0" name=""/>
        <dsp:cNvSpPr/>
      </dsp:nvSpPr>
      <dsp:spPr>
        <a:xfrm>
          <a:off x="4446240" y="1861368"/>
          <a:ext cx="3468067" cy="17429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психологтың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бастамасымен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46240" y="1861368"/>
        <a:ext cx="3468067" cy="17429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79070E-A672-425F-9E15-C3A58D264431}">
      <dsp:nvSpPr>
        <dsp:cNvPr id="0" name=""/>
        <dsp:cNvSpPr/>
      </dsp:nvSpPr>
      <dsp:spPr>
        <a:xfrm rot="16200000">
          <a:off x="801986" y="-801986"/>
          <a:ext cx="2644499" cy="4248472"/>
        </a:xfrm>
        <a:prstGeom prst="round1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Карталар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өздігінен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ашық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түрде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таңдалуы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мүмкін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олар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төңкерілген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кезде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және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клиент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суреттерді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көрмегенде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соқыр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түрде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таңдалуы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мүмкін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-1" y="1"/>
        <a:ext cx="4248472" cy="1983374"/>
      </dsp:txXfrm>
    </dsp:sp>
    <dsp:sp modelId="{48B47933-39DA-4532-897A-83A28026B090}">
      <dsp:nvSpPr>
        <dsp:cNvPr id="0" name=""/>
        <dsp:cNvSpPr/>
      </dsp:nvSpPr>
      <dsp:spPr>
        <a:xfrm>
          <a:off x="4248472" y="0"/>
          <a:ext cx="4248472" cy="2644499"/>
        </a:xfrm>
        <a:prstGeom prst="round1Rect">
          <a:avLst/>
        </a:prstGeom>
        <a:solidFill>
          <a:schemeClr val="accent5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Басқа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адамның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карталарын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түсіндіруден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аулақ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болу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керек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Әркім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таңдалған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картаны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өзгерте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алады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немесе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себебін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түсіндірместен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сөйлеу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мүмкіндігін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жіберуі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мүмкін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  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248472" y="0"/>
        <a:ext cx="4248472" cy="1983374"/>
      </dsp:txXfrm>
    </dsp:sp>
    <dsp:sp modelId="{04AABBE1-0B6B-45D8-9C0D-9B95F576346B}">
      <dsp:nvSpPr>
        <dsp:cNvPr id="0" name=""/>
        <dsp:cNvSpPr/>
      </dsp:nvSpPr>
      <dsp:spPr>
        <a:xfrm rot="10800000">
          <a:off x="0" y="2644499"/>
          <a:ext cx="4248472" cy="2644499"/>
        </a:xfrm>
        <a:prstGeom prst="round1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Карталардағы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суретті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символ немесе метафора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ретінде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түсіндіруге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болады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Карталарды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түсіндіруде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тура болу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қажет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емес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800" kern="1200" dirty="0"/>
        </a:p>
      </dsp:txBody>
      <dsp:txXfrm rot="10800000">
        <a:off x="0" y="3305624"/>
        <a:ext cx="4248472" cy="1983374"/>
      </dsp:txXfrm>
    </dsp:sp>
    <dsp:sp modelId="{2D7DA7FD-99AD-4CCF-BE7E-7C25D69C56BB}">
      <dsp:nvSpPr>
        <dsp:cNvPr id="0" name=""/>
        <dsp:cNvSpPr/>
      </dsp:nvSpPr>
      <dsp:spPr>
        <a:xfrm rot="5400000">
          <a:off x="5050458" y="1842513"/>
          <a:ext cx="2644499" cy="4248472"/>
        </a:xfrm>
        <a:prstGeom prst="round1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Сіз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кез-келген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себеппен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жарамсыз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деп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саналатын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кез-келген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карталарды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сұрыптай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аласыз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Карта-бұл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соңғы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оқиға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емес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клиент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суретті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тура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және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бейнелі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түрде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аяқтай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алады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 rot="-5400000">
        <a:off x="4248471" y="3305624"/>
        <a:ext cx="4248472" cy="1983374"/>
      </dsp:txXfrm>
    </dsp:sp>
    <dsp:sp modelId="{AD30669C-DFEC-4A8C-94EA-6F53FBFFAB96}">
      <dsp:nvSpPr>
        <dsp:cNvPr id="0" name=""/>
        <dsp:cNvSpPr/>
      </dsp:nvSpPr>
      <dsp:spPr>
        <a:xfrm>
          <a:off x="1853875" y="1983374"/>
          <a:ext cx="4789192" cy="1322249"/>
        </a:xfrm>
        <a:prstGeom prst="roundRect">
          <a:avLst/>
        </a:prstGeom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1918422" y="2047921"/>
        <a:ext cx="4660098" cy="11931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A6708-B50C-4600-885B-4E8ADA72F5F4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D1823C-703D-4860-B953-2BD40288D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521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1823C-703D-4860-B953-2BD40288D4C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419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F0C63-6D67-4963-A74C-6B2459B334CA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53C65-A8F8-4745-A561-7D96BF1D7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0B38A-00DC-4C1C-ACA3-B183204C2C5F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805A8-7D17-4768-AEE9-6EFB7117C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30DA5-7499-4DCB-80D5-C36BEC7C9E7D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A4663-71C0-4926-865F-429D1FCB79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97844-AD44-4E2B-BDA1-A92ABDD0EB92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17C86-28AC-41B2-AF4D-E8D807789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E25C6-42C0-48A0-93B1-6E04B12D3CDB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7AECD-2ED0-41AB-AA52-1C60A365F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69ED8-CF32-462E-B8F3-2EF1EB8C14EB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4C17A-23E1-4E60-86F9-302C53B78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91A0E-F32C-4BF2-9561-1261762CE10C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96E3B-40F8-4304-8A05-AA1825BB36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C4AFA-17A6-4154-A5E7-CF2FA9799E8A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FA628-E2FC-48E7-9D5C-69D6050F8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DC5D-2515-4AEC-B7BA-3633AC845882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7F42E-A1C5-4876-8684-16403F4667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036D9-EC07-46EE-B36F-959A5152A518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2B58B-D93D-4D3D-AC6A-F29C8C0AC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5BE1F-F148-4C0C-9781-F2A49DEB5EE2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73613-1977-40F5-B184-E151C60AB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7A5EF4-297D-4732-9A59-FCB9005095E1}" type="datetimeFigureOut">
              <a:rPr lang="ru-RU"/>
              <a:pPr>
                <a:defRPr/>
              </a:pPr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5B40DBA-BBA1-4E40-9A15-ED624EC8B4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bhphotovideo.com/images/images2000x2000/Savage_V46_0910_Infinity_Vinyl_Background_5885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2"/>
            <a:ext cx="9144000" cy="685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348880"/>
            <a:ext cx="8060432" cy="3672408"/>
          </a:xfrm>
        </p:spPr>
        <p:txBody>
          <a:bodyPr/>
          <a:lstStyle/>
          <a:p>
            <a:r>
              <a:rPr lang="kk-KZ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- психолог </a:t>
            </a:r>
            <a:r>
              <a:rPr lang="kk-KZ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жұмысындағы психологиялық кеңес. Білім беру процесіне қатысушыларға арналған психологиялық кеңес беру әдістері мен кезеңдері. Психологтардың жұмысында жаңа технологияларды қолдану (</a:t>
            </a:r>
            <a:r>
              <a:rPr lang="kk-KZ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MAК </a:t>
            </a:r>
            <a:r>
              <a:rPr lang="kk-KZ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карталары).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2043" y="5645478"/>
            <a:ext cx="3376464" cy="1091910"/>
          </a:xfrm>
        </p:spPr>
        <p:txBody>
          <a:bodyPr/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1202"/>
              </a:spcAft>
            </a:pPr>
            <a:r>
              <a:rPr lang="ru-RU" sz="2800" kern="1400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</a:p>
          <a:p>
            <a:endParaRPr lang="en-US" dirty="0"/>
          </a:p>
        </p:txBody>
      </p:sp>
      <p:pic>
        <p:nvPicPr>
          <p:cNvPr id="1026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5055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5656" y="188640"/>
            <a:ext cx="2520280" cy="181588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kk-KZ" sz="1600" b="1" kern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Қостанай облысы әкімдігі білім басқармасының «Психологиялық қолдау және қосымша білім беру өңірлік орталығы» КММ</a:t>
            </a:r>
            <a:endParaRPr lang="ru-RU" sz="1600" b="1" kern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547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krot.info/uploads/posts/2020-03/1584036576_35-p-detskie-neitralnie-foni-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3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070" y="1544254"/>
            <a:ext cx="4387930" cy="4981090"/>
          </a:xfrm>
        </p:spPr>
        <p:txBody>
          <a:bodyPr rtlCol="0">
            <a:normAutofit/>
          </a:bodyPr>
          <a:lstStyle/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Оқушыларға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дамыту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өзін-өзі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ересектермен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құрдастарымен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өзін-өзі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тәрбиелеу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т.б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консультациялар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жүргізеді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buNone/>
            </a:pP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 топтарына, өзін-өзі тәрбиелеу</a:t>
            </a:r>
            <a:r>
              <a:rPr lang="kk-KZ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кәсіптік бағдар беру, ақыл-ой еңбегінің мәдениеті және т.б мәселелер бойынша мектеп сыныптарына кеңес береді; </a:t>
            </a:r>
            <a:endParaRPr lang="ru-RU" sz="2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www.foothillsatredoak.com/wp-content/uploads/2019/12/importance-of-gender-specific-treatme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6672"/>
            <a:ext cx="3701207" cy="246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BS00440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0135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krot.info/uploads/posts/2020-03/1584036576_35-p-detskie-neitralnie-foni-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1522"/>
            <a:ext cx="9144000" cy="688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cdn-images-1.medium.com/fit/t/1600/480/1*cgVK-8o-EcRZ1B6HOuAf9Q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3" r="11958"/>
          <a:stretch/>
        </p:blipFill>
        <p:spPr bwMode="auto">
          <a:xfrm>
            <a:off x="1691680" y="4145797"/>
            <a:ext cx="6120680" cy="255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BS00440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0" y="44624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1363948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Жеке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топтық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арқылы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кеңестеріне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қатысу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әдістемелік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жиналыстарға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жалпы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мектепішілік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сыныптық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ата-аналар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жиналыстарына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қатысу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арқылы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ата-аналардың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психологиялық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мәдениетінің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артуына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ықпал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етеді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оқуы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психикалық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дамуы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нақты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түрінде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сондай-ақ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мектептегі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педагогикалық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процестің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қатысушыларымен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ағартушылық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түрінде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жүргізілуі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мүмкін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038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krot.info/uploads/posts/2020-03/1584036576_35-p-detskie-neitralnie-foni-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91565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library.kissclipart.com/20181003/lee/kissclipart-commonwealth-clipart-organization-human-behavior-8ce22c9be673f7b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8640"/>
            <a:ext cx="4516115" cy="371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BS00440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7" y="0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738" y="1391844"/>
            <a:ext cx="421136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Мұғалімдерге кеңес беру. </a:t>
            </a:r>
            <a:endParaRPr lang="kk-KZ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1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kk-KZ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 </a:t>
            </a:r>
            <a:r>
              <a:rPr lang="kk-KZ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 мұғалімнің тең әрекеттестігі; </a:t>
            </a:r>
            <a:endParaRPr lang="kk-KZ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kk-KZ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Мұғалімнің мәселені өз бетінше шешуге қатынасын қалыптастыру, </a:t>
            </a:r>
            <a:r>
              <a:rPr lang="kk-KZ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«дайын рецепт» параметрін жою; </a:t>
            </a:r>
            <a:endParaRPr lang="kk-KZ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Кеңеске қатысушылардың бірлескен шешімдер үшін жауапкершілікті қабылдауы; </a:t>
            </a:r>
            <a:endParaRPr lang="kk-KZ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Педагогтар мен психологтар арасындағы кәсіби функцияларды бөлу.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767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st2.depositphotos.com/1757583/10441/i/950/depositphotos_104419658-stock-photo-abstract-green-nature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534480"/>
            <a:ext cx="8424936" cy="7200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Мұғалімдерге психологиялық кеңес беруді ұйымдастыруда үш бағытты бөлуге болады: </a:t>
            </a:r>
            <a:endParaRPr lang="en-US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744924"/>
            <a:ext cx="4032448" cy="136815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kk-KZ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Оқытушыларға психологиялық адекватты оқыту және білім беру бағдарламаларын әзірлеу және </a:t>
            </a:r>
            <a:r>
              <a:rPr lang="kk-KZ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оларды енгізу </a:t>
            </a:r>
            <a:r>
              <a:rPr lang="kk-KZ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 кеңес беру. </a:t>
            </a:r>
          </a:p>
          <a:p>
            <a:pPr algn="ctr"/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603440"/>
            <a:ext cx="6552728" cy="129614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3.  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Әр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қарым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қатынас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жүйелеріндегі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тұлғааралық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топтар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арасындағы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қақтығыстарды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шешу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жағдайларында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беру: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қушы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мұғалім-ата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2744924"/>
            <a:ext cx="3960440" cy="136815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Нақты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оқушылардың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оқыту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мінез-құлық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тұлғааралық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қарым-қатынас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мәселелері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мұғалімдерге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беру.</a:t>
            </a:r>
            <a:endParaRPr lang="en-US" sz="2000" dirty="0"/>
          </a:p>
        </p:txBody>
      </p:sp>
      <p:pic>
        <p:nvPicPr>
          <p:cNvPr id="7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52" y="5895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470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allpapercave.com/wp/wp50528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437112"/>
            <a:ext cx="8352928" cy="223224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buNone/>
            </a:pPr>
            <a:r>
              <a:rPr lang="kk-K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Консультацияның ерікті болуы маңызды. Көптеген психологтар тәрбиешіні, мұғалімді немесе ата-ананы «күштеп» кеңес алуға итермелеу жағдайлары қиынға </a:t>
            </a:r>
            <a:r>
              <a:rPr lang="kk-K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соғатынын мәлімдейді. </a:t>
            </a:r>
            <a:r>
              <a:rPr lang="kk-K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Бастама өздігінен шыққан кезде жақсы, өйткені бұл жағдайда олар мәселенің бар екендігін біледі және оны шешуге ынталандырылады.</a:t>
            </a:r>
            <a:endParaRPr lang="ru-RU" sz="2200" i="1" dirty="0" smtClean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5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sp>
        <p:nvSpPr>
          <p:cNvPr id="4" name="Прямоугольная выноска 3"/>
          <p:cNvSpPr/>
          <p:nvPr/>
        </p:nvSpPr>
        <p:spPr>
          <a:xfrm>
            <a:off x="4139952" y="188640"/>
            <a:ext cx="3888432" cy="1328978"/>
          </a:xfrm>
          <a:prstGeom prst="wedgeRectCallou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Ата-аналарға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беру</a:t>
            </a:r>
            <a:endParaRPr 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678816888"/>
              </p:ext>
            </p:extLst>
          </p:nvPr>
        </p:nvGraphicFramePr>
        <p:xfrm>
          <a:off x="0" y="404664"/>
          <a:ext cx="8892480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image.jimcdn.com/app/cms/image/transf/dimension=2000x1500:format=jpg/path/sbf939b13d69540d3/backgroundarea/i351b45480fd6c063/version/1485006181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737" y="1927526"/>
            <a:ext cx="3683075" cy="416577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ru-RU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Бірінші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кездесу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бақылаушы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диагностикалық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біз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бір-бірімізбен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танысамыз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балаға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көбірек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жайлылық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береміз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содан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кейін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кәмелетке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толмаған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бала,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жасөспірім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немесе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көздеген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мәселені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қарастырамыз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6012160" y="146641"/>
            <a:ext cx="2808312" cy="2130231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k-KZ" sz="22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Психологпен </a:t>
            </a:r>
            <a:r>
              <a:rPr lang="kk-KZ" sz="2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алғашқы кездесу қалай өтеді?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/>
          </a:p>
        </p:txBody>
      </p:sp>
      <p:pic>
        <p:nvPicPr>
          <p:cNvPr id="1028" name="Picture 4" descr="https://im0-tub-kz.yandex.net/i?id=016734503c3a24419c3da90954b08701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89222"/>
            <a:ext cx="2830685" cy="22201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s://design.ot7.ru/admin/uploads/4/2/3/%D0%AF%D1%80%D0%BA%D0%B8%D0%B9-%D1%81%D0%B8%D1%80%D0%B5%D0%BD%D0%B5%D0%B2%D1%8B%D0%B9-%D1%84%D0%BE%D0%BD-%D0%B2-%D0%B1%D0%BE%D0%BB%D1%8C%D1%88%D0%BE%D0%BC-%D1%80%D0%B0%D0%B7%D1%80%D0%B5%D1%88%D0%B5%D0%BD%D0%B8%D0%B8-4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6" y="0"/>
            <a:ext cx="91486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483488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Ата-аналар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көмекшілер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болып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табылады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біріншіден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сұраныстың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алаңдаушылық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туғызатын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айтады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ата-аналар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диагноз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кезінде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қойылған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сұрақтарға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жауап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беруге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көмектесетін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оқиғаларды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еске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түсіреді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15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жастан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бастап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кейде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ата-анасыз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психологтың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қасында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болуды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таңдайды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Осы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кейде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ата-аналарымызбен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бірге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яғни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қалауымыз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береміз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4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pic>
        <p:nvPicPr>
          <p:cNvPr id="1026" name="Picture 2" descr="https://first-edu.ru/upload/iblock/64b/64b0d84337cfd3c1d42b3d83741813b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87" y="1052736"/>
            <a:ext cx="396578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s://i1.wallbox.ru/wallpapers/main/201111/9ddd60c5d08c9c7229e79d2502b388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68" y="12006"/>
            <a:ext cx="9177868" cy="694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07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pic>
        <p:nvPicPr>
          <p:cNvPr id="2052" name="Picture 4" descr="https://im0-tub-kz.yandex.net/i?id=db687511498354c35dfbd3e70953f4ed&amp;n=1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25" b="93750" l="9662" r="961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633369"/>
            <a:ext cx="5840749" cy="451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8239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dirty="0">
                <a:latin typeface="Times New Roman" panose="02020603050405020304" pitchFamily="18" charset="0"/>
                <a:ea typeface="Calibri" panose="020F0502020204030204" pitchFamily="34" charset="0"/>
              </a:rPr>
              <a:t>Ұзақтығы бойынша консультациялар: әдеттегі кеңес 40 минут немесе 1 сағатты алады. </a:t>
            </a:r>
            <a:endParaRPr lang="kk-KZ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kk-KZ" dirty="0" smtClean="0">
                <a:latin typeface="Times New Roman" panose="02020603050405020304" pitchFamily="18" charset="0"/>
              </a:rPr>
              <a:t>5 – 10 консультациялық сессиялардан тұруы мүмкін. </a:t>
            </a:r>
          </a:p>
          <a:p>
            <a:pPr marL="285750" indent="-285750">
              <a:buFontTx/>
              <a:buChar char="-"/>
            </a:pPr>
            <a:r>
              <a:rPr lang="kk-KZ" dirty="0" smtClean="0">
                <a:latin typeface="Times New Roman" panose="02020603050405020304" pitchFamily="18" charset="0"/>
              </a:rPr>
              <a:t>кей жағдайлар одан да көп уақытты алуы мүмкін. 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s://image.winudf.com/v2/image/Y29tLlBSSVNTSS5XYWxscGFwZXIuYmFja2dyb3VuZC5CYWNrZ3JvdW5kR3JlZW5XYWxscGFwZXJfc2NyZWVuXzdfMTUyODIwNDE5MV8wNjA/screen-7.jpg?fakeurl=1&amp;type=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/>
          <a:lstStyle/>
          <a:p>
            <a:r>
              <a:rPr lang="kk-KZ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Білім беру процесіне қатысушыларға арналған психологиялық кеңес беру әдістері мен кезеңдері</a:t>
            </a:r>
            <a:r>
              <a:rPr lang="ru-RU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4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07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269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image.winudf.com/v2/image/Y29tLlBSSVNTSS5XYWxscGFwZXIuYmFja2dyb3VuZC5CYWNrZ3JvdW5kR3JlZW5XYWxscGFwZXJfc2NyZWVuXzdfMTUyODIwNDE5MV8wNjA/screen-7.jpg?fakeurl=1&amp;type=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836712"/>
            <a:ext cx="4114800" cy="5289451"/>
          </a:xfrm>
        </p:spPr>
        <p:txBody>
          <a:bodyPr/>
          <a:lstStyle/>
          <a:p>
            <a:pPr marL="0" indent="0" algn="ctr">
              <a:buNone/>
            </a:pPr>
            <a:r>
              <a:rPr lang="kk-KZ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 – психолог өз жұмысында балалармен жұмыс жасаудың әр түрлі әдістерін, тәсілдерін қолданады: арт – терапия, ертегі – терапиясы, құм – тепариясы,  тыныс алу және релаксация әдістері, психо-гимнастикалық жаттығулар, МАК карталары. </a:t>
            </a:r>
            <a:endParaRPr lang="ru-RU" sz="24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5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07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pic>
        <p:nvPicPr>
          <p:cNvPr id="3074" name="Picture 2" descr="https://static.vecteezy.com/system/resources/previews/000/117/768/original/vector-psychology-line-icons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401187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241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7.userapi.com/c855724/v855724197/20a0ca/jGFmR4470N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42"/>
            <a:ext cx="91562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43" y="188640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31639" y="1988840"/>
            <a:ext cx="664076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cap="none" spc="0" dirty="0" err="1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Психологиялық</a:t>
            </a:r>
            <a:r>
              <a:rPr lang="ru-RU" sz="32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cap="none" spc="0" dirty="0" err="1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32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беру педагог – психолог </a:t>
            </a:r>
            <a:r>
              <a:rPr lang="ru-RU" sz="3200" b="1" cap="none" spc="0" dirty="0" err="1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жұмысының</a:t>
            </a:r>
            <a:r>
              <a:rPr lang="ru-RU" sz="32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cap="none" spc="0" dirty="0" err="1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32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cap="none" spc="0" dirty="0" err="1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бағыты</a:t>
            </a:r>
            <a:r>
              <a:rPr lang="ru-RU" sz="32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cap="none" spc="0" dirty="0" err="1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ретінде</a:t>
            </a:r>
            <a:endParaRPr lang="ru-RU" sz="32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7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 descr="https://image.winudf.com/v2/image/Y29tLlBSSVNTSS5XYWxscGFwZXIuYmFja2dyb3VuZC5CYWNrZ3JvdW5kR3JlZW5XYWxscGFwZXJfc2NyZWVuXzdfMTUyODIwNDE5MV8wNjA/screen-7.jpg?fakeurl=1&amp;type=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2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479" y="-15929"/>
            <a:ext cx="1268078" cy="12863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2060848"/>
            <a:ext cx="3600400" cy="290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470"/>
              </a:lnSpc>
              <a:spcAft>
                <a:spcPts val="0"/>
              </a:spcAft>
              <a:tabLst>
                <a:tab pos="487045" algn="l"/>
              </a:tabLs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3097" y="1913564"/>
            <a:ext cx="7920880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2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Психологиялық кеңес берудің 8 кезеңі бар </a:t>
            </a:r>
            <a:endParaRPr lang="ru-RU" sz="2400" b="1" cap="none" spc="0" dirty="0">
              <a:ln w="12700" cmpd="sng">
                <a:solidFill>
                  <a:schemeClr val="accent4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6074" y="2823598"/>
            <a:ext cx="1187764" cy="40011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1.Келісім</a:t>
            </a:r>
            <a:endParaRPr lang="en-US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26679" y="2929172"/>
            <a:ext cx="1608004" cy="707886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lvl="0" indent="-342900" algn="ctr">
              <a:buFontTx/>
              <a:buAutoNum type="arabicPeriod" startAt="2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Келісім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lvl="0" algn="ct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77967" y="2939776"/>
            <a:ext cx="2011354" cy="70788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3.Жоспарлаудың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төрт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мәселесі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47812" y="2929172"/>
            <a:ext cx="2233324" cy="70788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87045" algn="l"/>
              </a:tabLs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Түпкілікті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нәтиже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форматы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93967" y="4207403"/>
            <a:ext cx="1976631" cy="40011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5.Тәжірбие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құру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27784" y="4898888"/>
            <a:ext cx="2045753" cy="707886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Қадамдар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</a:p>
          <a:p>
            <a:pPr lvl="0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әрекеттер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32039" y="5229200"/>
            <a:ext cx="2038371" cy="70788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Жарияланған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құндылықтар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695265" y="5506082"/>
            <a:ext cx="971741" cy="4001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Тану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763688" y="2607141"/>
            <a:ext cx="0" cy="1351948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4235" y="2522513"/>
            <a:ext cx="279406" cy="243187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1243" y="2522513"/>
            <a:ext cx="279406" cy="27066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4725" y="2452902"/>
            <a:ext cx="287404" cy="3053180"/>
          </a:xfrm>
          <a:prstGeom prst="rect">
            <a:avLst/>
          </a:prstGeom>
        </p:spPr>
      </p:pic>
      <p:cxnSp>
        <p:nvCxnSpPr>
          <p:cNvPr id="24" name="Прямая со стрелкой 23"/>
          <p:cNvCxnSpPr/>
          <p:nvPr/>
        </p:nvCxnSpPr>
        <p:spPr>
          <a:xfrm>
            <a:off x="1237746" y="2492896"/>
            <a:ext cx="0" cy="236928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3569" y="2506579"/>
            <a:ext cx="158510" cy="31701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5134" y="2452902"/>
            <a:ext cx="158510" cy="31701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2270" y="2492896"/>
            <a:ext cx="158510" cy="31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890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https://kartinkinaden.ru/uploads/posts/2020-07/1593666782_2-p-neitralnii-fon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97" y="0"/>
            <a:ext cx="1268078" cy="128636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1560" y="1226947"/>
            <a:ext cx="770485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Психологтардың</a:t>
            </a:r>
            <a:r>
              <a:rPr lang="ru-RU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жұмысында</a:t>
            </a:r>
            <a:r>
              <a:rPr lang="ru-RU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жаңа</a:t>
            </a:r>
            <a:r>
              <a:rPr lang="ru-RU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технологияларды</a:t>
            </a:r>
            <a:r>
              <a:rPr lang="ru-RU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қолдану</a:t>
            </a:r>
            <a:r>
              <a:rPr lang="ru-RU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(МАК </a:t>
            </a:r>
            <a:r>
              <a:rPr lang="ru-RU" sz="28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карталары</a:t>
            </a:r>
            <a:r>
              <a:rPr lang="ru-RU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cap="none" spc="0" dirty="0">
              <a:ln w="12700">
                <a:solidFill>
                  <a:schemeClr val="accent1"/>
                </a:solidFill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2564904"/>
            <a:ext cx="8136904" cy="37856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k-KZ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Метафоралық - ассоциациялық </a:t>
            </a:r>
            <a:r>
              <a:rPr lang="kk-KZ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карталар</a:t>
            </a:r>
          </a:p>
          <a:p>
            <a:pPr algn="ctr"/>
            <a:endParaRPr lang="kk-KZ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Метафоралық карталар - бұл психологиядағы проективті әдістермен байланысты жаңа, бірақ қазірдің өзінде дәлелденген бағыты.</a:t>
            </a:r>
          </a:p>
          <a:p>
            <a:endParaRPr lang="kk-KZ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Проективті </a:t>
            </a:r>
            <a:r>
              <a:rPr lang="kk-KZ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әдіс, өйткені адам картадан не көргісі келетінін, ондағы эмоционалды жауап беретін нәрсені көреді.</a:t>
            </a:r>
          </a:p>
          <a:p>
            <a:endParaRPr lang="kk-KZ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Ассоциативті </a:t>
            </a:r>
            <a:r>
              <a:rPr lang="kk-KZ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олар қауымдастықтарды тудырады, соның арқасында адам өзінің </a:t>
            </a:r>
            <a:r>
              <a:rPr lang="kk-KZ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тарихындағы бір сәтті қайта еске алып көреді, </a:t>
            </a:r>
            <a:r>
              <a:rPr lang="kk-KZ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проблеманы </a:t>
            </a:r>
            <a:r>
              <a:rPr lang="kk-KZ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өзектендіре алады.</a:t>
            </a:r>
            <a:endParaRPr lang="kk-KZ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72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S0044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999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7306542"/>
              </p:ext>
            </p:extLst>
          </p:nvPr>
        </p:nvGraphicFramePr>
        <p:xfrm>
          <a:off x="395536" y="1308352"/>
          <a:ext cx="8496944" cy="5288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83768" y="3429000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Карталармен жұмыс жасаудың негізгі ережелері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6003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s://www.photos-public-domain.com/wp-content/uploads/2013/11/bumpy-light-blue-plastic-tex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2" y="0"/>
            <a:ext cx="91312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9257" y="1452505"/>
            <a:ext cx="7838008" cy="95410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Метафоралық ассоциативті карталармен қалай жұмыс істейді</a:t>
            </a:r>
            <a:endParaRPr lang="ru-RU" sz="2800" b="1" dirty="0" smtClean="0">
              <a:ln w="6600">
                <a:solidFill>
                  <a:schemeClr val="accent2"/>
                </a:solidFill>
                <a:prstDash val="solid"/>
              </a:ln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7289" y="3085749"/>
            <a:ext cx="3805559" cy="646331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514350" indent="-514350" algn="ctr">
              <a:buAutoNum type="arabicPeriod"/>
            </a:pPr>
            <a:r>
              <a:rPr lang="kk-KZ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РАЦИОНАЛДЫҚ ОЙЛАУДЫ ӨТКІЗУ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3026780"/>
            <a:ext cx="4104456" cy="92333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514350" indent="-514350">
              <a:buAutoNum type="arabicPeriod" startAt="2"/>
            </a:pPr>
            <a:r>
              <a:rPr lang="kk-KZ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СЫРТҚЫ ЖӘНЕ ІШКІ ӘЛЕМНІҢ АРАСЫНДА ДИАЛОГ ҚҰРУ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3480" y="4815155"/>
            <a:ext cx="3975897" cy="369332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   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ҚАЙТА ҚҰРУ ІС - ШАРАЛАРЫ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347110" y="2487662"/>
            <a:ext cx="144016" cy="354806"/>
          </a:xfrm>
          <a:prstGeom prst="down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377" y="2448108"/>
            <a:ext cx="201185" cy="390178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>
            <a:off x="4582972" y="2665065"/>
            <a:ext cx="30578" cy="1774336"/>
          </a:xfrm>
          <a:prstGeom prst="straightConnector1">
            <a:avLst/>
          </a:prstGeom>
          <a:ln w="3492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BS00440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2" y="30114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345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627784" y="2132856"/>
            <a:ext cx="370967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</a:t>
            </a:r>
            <a:endParaRPr lang="ru-RU" sz="11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0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-5021"/>
            <a:ext cx="4572000" cy="3356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4668012" cy="3429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1" y="3212975"/>
            <a:ext cx="4572000" cy="3429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12976"/>
            <a:ext cx="4668011" cy="3470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185861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memchik.club/wp-content/uploads/2019/06/goluboy_fon_kartinki_28_10135237-1024x7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649491"/>
          </a:xfrm>
        </p:spPr>
        <p:txBody>
          <a:bodyPr/>
          <a:lstStyle/>
          <a:p>
            <a:pPr marL="0" indent="0" algn="ctr">
              <a:buNone/>
            </a:pPr>
            <a:r>
              <a:rPr lang="kk-KZ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Мысалы жеке жұмыс жасау үшін:</a:t>
            </a: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kk-KZ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ЭМОЦИОНАЛДЫ ПОРТРЕТТЕР</a:t>
            </a: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Балаға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5-7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картаның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жиынтығынан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кішкентайлар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ашық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үлкендер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қарамай-ақ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таңдауға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беріңіз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суреттелген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кейіпкерлердің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тәжірибесіне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сәйкес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орналастырыңыз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әрқайсысы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сөйлесуді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ұсыну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бет-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әлпетін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балаға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ұнайтынын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ұнамайтынын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білдіреді.Әрі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қарай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психолог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балаға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тәжірибелі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эмоциялар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баланың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тәжірибесіне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жақын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портретті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таңдауға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бере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алады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Немесе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ұсыну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"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Міне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менің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ойымша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бұл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кейіпкер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сіз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сияқты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сезінеді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толығырақ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айтып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беріңіз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Әрі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қарай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алгоритм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жүргізіледі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buFontTx/>
              <a:buChar char="-"/>
            </a:pP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кейіпкер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нені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бастан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кешіреді</a:t>
            </a: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нені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өзгерткіңіз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келеді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buFontTx/>
              <a:buChar char="-"/>
            </a:pP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жағдайды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өзгерткіңіз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келеді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сезінесіз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buFontTx/>
              <a:buChar char="-"/>
            </a:pP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кімнен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көмек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сұрауға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43302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memchik.club/wp-content/uploads/2019/06/goluboy_fon_kartinki_28_10135237-1024x7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42"/>
            <a:ext cx="9144000" cy="686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Топтық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ЕРТЕГІ ЖАЗУ</a:t>
            </a:r>
          </a:p>
          <a:p>
            <a:pPr marL="0" indent="0" algn="just">
              <a:buNone/>
            </a:pPr>
            <a:r>
              <a:rPr lang="ru-RU" sz="3600" dirty="0"/>
              <a:t>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карталардан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кейіпкерді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нақты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эмоцияларды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кешіретін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таңдауға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кейіпкердің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эмоцияларымен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айтқанда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ашу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ашу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реніш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б.)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күресуді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үйренгені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ертегі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құрастыруға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беріңіз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Таңдалған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картаның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атынан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осы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кейіпкердің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басынан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өткерген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оқиғалары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сәтте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сезінгені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қазір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сезінетіні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айтуға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беріңіз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Бұл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әдіс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топтық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тиімдірек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өйткені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бұл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сіз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қатысушылардың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пікір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алмасуын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ұйымдастыра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аласыз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бұл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кейіпкер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өзінің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қалай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жеңе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қорқыныштан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жаман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армандардан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қалай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арылуға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ашуды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жеңуге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б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Кейіпкер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қалаған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өзгерістерді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жасай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алатын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басқа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эмоцияларды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кешіретін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картаны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таңдауды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ұсыныңыз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істеп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жатырмыз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көмектесті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өзгертуге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2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9857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4.wallpaperflare.com/wallpaper/842/102/341/cool-pastel-blur-gradation-wallpaper-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4128" y="548680"/>
            <a:ext cx="3240360" cy="61926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Психологиялық кеңес </a:t>
            </a:r>
            <a:r>
              <a:rPr lang="kk-KZ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бұл психологиялық мәселелерді шешуге </a:t>
            </a:r>
            <a:r>
              <a:rPr lang="kk-KZ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 басқалармен тұлғааралық қатынас орнатуға бағытталған балалармен жүргізілетін психологиялық жұмыс.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аналармен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педагог-психолог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жұмысының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маңызды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бөлігі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Өйткені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баланың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махаббатқа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өздеріне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көңіл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аударуға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қауіпсіздікке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қажеттіліктерін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қанағаттандырады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2000" i="1" dirty="0" smtClean="0"/>
          </a:p>
        </p:txBody>
      </p:sp>
      <p:pic>
        <p:nvPicPr>
          <p:cNvPr id="2050" name="Picture 2" descr="https://www.pouted.com/wp-content/uploads/2019/03/marriage-therapi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48" y="1880828"/>
            <a:ext cx="529726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BS00440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g3.akspic.ru/image/106911-zheltyj-kruzhka-voda-liniya-uzor-2880x1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1" name="Объект 2"/>
          <p:cNvSpPr>
            <a:spLocks noGrp="1"/>
          </p:cNvSpPr>
          <p:nvPr>
            <p:ph idx="1"/>
          </p:nvPr>
        </p:nvSpPr>
        <p:spPr>
          <a:xfrm>
            <a:off x="611560" y="1628800"/>
            <a:ext cx="8280920" cy="482453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Кәсіби этика </a:t>
            </a:r>
            <a:r>
              <a:rPr lang="kk-KZ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психологиялық көмек көрсету тиімділігінің маңызды шарты. Психолог жұмысының негізгі этикалық талаптарының бірі - құпиялылық қағидаты. Балалардан, ата-аналардан және мұғалімдерден алынған ақпарат құпия болып табылады. Құпиялылық балалармен және ересектермен байланыс орнатуға, сенімді жұмыс қарым-қатынасын құруға мүмкіндік береді. Дәл осы принциптің арқасында психологтың бірқатар жұмыс құжаттары жабық немесе </a:t>
            </a:r>
            <a:r>
              <a:rPr lang="kk-KZ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шифрланған болып келеді.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hepresentation.ru/img/thumbs/1dbe76b7a15766fff52e21a62af0ca1e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16632"/>
            <a:ext cx="7668344" cy="367240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Психологтар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жұмыстарында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келесі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кәсіби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этикалық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нормаларын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сақтайды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клиент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көзқарасын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құрметтеу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кемсітуге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бермеу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құпиясын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сақтау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Зиян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келтірмеңіз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159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nadollc.com/app/storage/backgrounds/kor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70"/>
            <a:ext cx="9144000" cy="6850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188640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Жалпы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алғанда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берудің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психикалық даму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барысын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процестің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нормативтік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мазмұны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кезеңділігі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идеяларға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сүйене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бақылау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Бүгінгі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көрсетілген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жалпы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міндет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келесі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нақты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компоненттерден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тұрады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8" y="79799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1" y="2015413"/>
            <a:ext cx="7776864" cy="8640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Ата-аналарды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мұғалімдерді және білім беруге қатысатын басқа да адамдарды баланың ақыл-ой дамуының жас және жеке ерекшеліктеріне бағдарлау.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1" y="3335615"/>
            <a:ext cx="7200244" cy="9721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Психикалық 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дамуының әр түрлі ауытқулары мен бұзылулары бар балаларды уақытында </a:t>
            </a:r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диагноздарына сәйкестендіру 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 оларды психологиялық-медициналық-педагогикалық </a:t>
            </a:r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кеңеске 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жіберу</a:t>
            </a:r>
            <a:r>
              <a:rPr lang="kk-KZ" dirty="0">
                <a:solidFill>
                  <a:srgbClr val="000000"/>
                </a:solidFill>
                <a:latin typeface="Roboto"/>
              </a:rPr>
              <a:t>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1" y="4788493"/>
            <a:ext cx="6340597" cy="15841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Соматикалық 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немесе жүйке-психиатриялық денсаулығы әлсіреген балалардағы қайталама психологиялық </a:t>
            </a:r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асқынуларды 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алдын-алу, психогигиена және психопрофилактика бойынша ұсыныстар (балалар патопсихологтарымен және дәрігерлерімен бірлесіп).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yt3.ggpht.com/a/AATXAJyfC_NQupDsapMcgQTK4AuCAh6oyS_SQicnLGZB=s900-c-k-c0x00ffffff-no-rj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676" y="4501532"/>
            <a:ext cx="2036812" cy="203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02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ramki-photoshop.ru/fony/fon-1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696"/>
            <a:ext cx="9144000" cy="688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0" y="116632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419410"/>
            <a:ext cx="7344816" cy="10801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ата-аналар және басқалар үшін мектептегі қиындықтарды психологиялық-педагогикалық түзету бойынша (білім беру психологтарымен немесе </a:t>
            </a:r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мұғалімдермен 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бірге) ұсыныстар жасау.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2031071"/>
            <a:ext cx="7920880" cy="9848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dirty="0" smtClean="0">
                <a:solidFill>
                  <a:srgbClr val="000000"/>
                </a:solidFill>
                <a:latin typeface="Roboto"/>
              </a:rPr>
              <a:t>5</a:t>
            </a:r>
            <a:r>
              <a:rPr lang="ru-RU" dirty="0" smtClean="0">
                <a:solidFill>
                  <a:srgbClr val="000000"/>
                </a:solidFill>
                <a:latin typeface="Roboto"/>
              </a:rPr>
              <a:t>. </a:t>
            </a:r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Отбасында 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балаларды тәрбиелеу бойынша (отбасылық психотерапия мамандарымен </a:t>
            </a:r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бірге) ұсыныстар жасау.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0011" y="3653234"/>
            <a:ext cx="8356485" cy="88275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Балалармен 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 ата-аналармен кеңесіп, </a:t>
            </a:r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жеке 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немесе арнайы топтарда түзету жұмыстары.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3220" y="5074711"/>
            <a:ext cx="8699513" cy="8919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Дәрістер 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 басқа жұмыс түрлері арқылы халықты психологиялық </a:t>
            </a:r>
            <a:r>
              <a:rPr lang="kk-KZ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ағарту жұмыстарын жүргізу.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0107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krot.info/uploads/posts/2020-03/1584036576_35-p-detskie-neitralnie-foni-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573652"/>
              </p:ext>
            </p:extLst>
          </p:nvPr>
        </p:nvGraphicFramePr>
        <p:xfrm>
          <a:off x="1371600" y="980728"/>
          <a:ext cx="766489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78125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3/1584036576_35-p-detskie-neitralnie-foni-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Объект 2"/>
          <p:cNvSpPr>
            <a:spLocks noGrp="1"/>
          </p:cNvSpPr>
          <p:nvPr>
            <p:ph idx="1"/>
          </p:nvPr>
        </p:nvSpPr>
        <p:spPr>
          <a:xfrm>
            <a:off x="2673760" y="476672"/>
            <a:ext cx="6218720" cy="4896544"/>
          </a:xfrm>
        </p:spPr>
        <p:txBody>
          <a:bodyPr/>
          <a:lstStyle/>
          <a:p>
            <a:pPr marL="0" indent="0" algn="ctr">
              <a:buNone/>
            </a:pPr>
            <a:r>
              <a:rPr lang="kk-KZ" sz="2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Мектептегі кеңес беру жұмысын жүргізе отырып, психолог келесі нақты міндеттерді шешеді. </a:t>
            </a:r>
            <a:endParaRPr lang="ru-RU" sz="2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Балаларды оқыту және тәрбиелеу мәселелері бойынша мектеп әкімшілігімен, мұғалімдермен, ата-аналармен, </a:t>
            </a:r>
            <a:r>
              <a:rPr lang="kk-KZ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тәрбиешілермен </a:t>
            </a:r>
            <a:r>
              <a:rPr lang="kk-KZ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кеңеседі. </a:t>
            </a:r>
            <a:r>
              <a:rPr lang="kk-KZ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Кеңестер </a:t>
            </a:r>
            <a:r>
              <a:rPr lang="kk-KZ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жеке және ұжымдық болуы мүмкін. Мұнда </a:t>
            </a:r>
            <a:r>
              <a:rPr lang="kk-KZ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психолог, </a:t>
            </a:r>
            <a:r>
              <a:rPr lang="kk-KZ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ең алдымен, келесі жұмыстарды орындайды: </a:t>
            </a:r>
            <a:endParaRPr lang="kk-KZ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♦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педагогикалық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тәжірибесі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әртүрлі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деңгейдегі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мұғалімдерге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жекелеген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</a:t>
            </a:r>
            <a:r>
              <a:rPr 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тәртіпсіздігімен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күресуге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көмектеседі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♦ </a:t>
            </a:r>
            <a:r>
              <a:rPr lang="kk-KZ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ата-аналарға </a:t>
            </a:r>
            <a:r>
              <a:rPr lang="kk-KZ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отбасылық тәрбие мәселелерін түсінуге көмектеседі. </a:t>
            </a:r>
            <a:endParaRPr lang="kk-KZ" sz="2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BS00440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70" y="44624"/>
            <a:ext cx="1264096" cy="128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CC00"/>
                  </a:outerShdw>
                </a:effectLst>
              </a14:hiddenEffects>
            </a:ext>
          </a:extLst>
        </p:spPr>
      </p:pic>
      <p:pic>
        <p:nvPicPr>
          <p:cNvPr id="8194" name="Picture 2" descr="https://www.stjohnscentre.org/wp-content/uploads/2017/07/Adult-Learning-125x1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70" y="4277350"/>
            <a:ext cx="2380220" cy="238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1195</Words>
  <Application>Microsoft Office PowerPoint</Application>
  <PresentationFormat>Экран (4:3)</PresentationFormat>
  <Paragraphs>116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Roboto</vt:lpstr>
      <vt:lpstr>Times New Roman</vt:lpstr>
      <vt:lpstr>Тема Office</vt:lpstr>
      <vt:lpstr>Педагог - психолог жұмысындағы психологиялық кеңес. Білім беру процесіне қатысушыларға арналған психологиялық кеңес беру әдістері мен кезеңдері. Психологтардың жұмысында жаңа технологияларды қолдану (MAК карталары).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Білім беру процесіне қатысушыларға арналған психологиялық кеңес беру әдістері мен кезеңдері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Резервы эффективного  взаимодействия преподавателей и студентов</dc:title>
  <dc:creator>User-1</dc:creator>
  <cp:lastModifiedBy>RePack by Diakov</cp:lastModifiedBy>
  <cp:revision>101</cp:revision>
  <dcterms:modified xsi:type="dcterms:W3CDTF">2021-02-03T16:31:45Z</dcterms:modified>
</cp:coreProperties>
</file>